
<file path=[Content_Types].xml><?xml version="1.0" encoding="utf-8"?>
<Types xmlns="http://schemas.openxmlformats.org/package/2006/content-types">
  <Default Extension="png" ContentType="image/png"/>
  <Default Extension="rels" ContentType="application/vnd.openxmlformats-package.relationships+xml"/>
  <Default Extension="tmp" ContentType="image/png"/>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33"/>
  </p:notesMasterIdLst>
  <p:handoutMasterIdLst>
    <p:handoutMasterId r:id="rId34"/>
  </p:handoutMasterIdLst>
  <p:sldIdLst>
    <p:sldId id="2448" r:id="rId5"/>
    <p:sldId id="2462" r:id="rId6"/>
    <p:sldId id="259" r:id="rId7"/>
    <p:sldId id="2485" r:id="rId8"/>
    <p:sldId id="257" r:id="rId9"/>
    <p:sldId id="258" r:id="rId10"/>
    <p:sldId id="2484" r:id="rId11"/>
    <p:sldId id="260" r:id="rId12"/>
    <p:sldId id="2476" r:id="rId13"/>
    <p:sldId id="263" r:id="rId14"/>
    <p:sldId id="2479" r:id="rId15"/>
    <p:sldId id="265" r:id="rId16"/>
    <p:sldId id="2486" r:id="rId17"/>
    <p:sldId id="2489" r:id="rId18"/>
    <p:sldId id="266" r:id="rId19"/>
    <p:sldId id="267" r:id="rId20"/>
    <p:sldId id="268" r:id="rId21"/>
    <p:sldId id="2491" r:id="rId22"/>
    <p:sldId id="2488" r:id="rId23"/>
    <p:sldId id="2492" r:id="rId24"/>
    <p:sldId id="270" r:id="rId25"/>
    <p:sldId id="272" r:id="rId26"/>
    <p:sldId id="2493" r:id="rId27"/>
    <p:sldId id="2494" r:id="rId28"/>
    <p:sldId id="2495" r:id="rId29"/>
    <p:sldId id="2496" r:id="rId30"/>
    <p:sldId id="284" r:id="rId31"/>
    <p:sldId id="2436" r:id="rId32"/>
  </p:sldIdLst>
  <p:sldSz cx="12192000" cy="6858000"/>
  <p:notesSz cx="6858000" cy="9144000"/>
  <p:defaultTextStyle>
    <a:defPPr rtl="0">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預設章節" id="{19117402-CEA2-4580-BC15-23F4CF086348}">
          <p14:sldIdLst>
            <p14:sldId id="2448"/>
            <p14:sldId id="2462"/>
            <p14:sldId id="259"/>
            <p14:sldId id="2485"/>
            <p14:sldId id="257"/>
            <p14:sldId id="258"/>
            <p14:sldId id="2484"/>
            <p14:sldId id="260"/>
            <p14:sldId id="2476"/>
            <p14:sldId id="263"/>
            <p14:sldId id="2479"/>
            <p14:sldId id="265"/>
            <p14:sldId id="2486"/>
            <p14:sldId id="2489"/>
            <p14:sldId id="266"/>
            <p14:sldId id="267"/>
            <p14:sldId id="268"/>
            <p14:sldId id="2491"/>
            <p14:sldId id="2488"/>
            <p14:sldId id="2492"/>
            <p14:sldId id="270"/>
            <p14:sldId id="272"/>
            <p14:sldId id="2493"/>
            <p14:sldId id="2494"/>
            <p14:sldId id="2495"/>
            <p14:sldId id="2496"/>
            <p14:sldId id="284"/>
            <p14:sldId id="2436"/>
          </p14:sldIdLst>
        </p14:section>
      </p14:sectionLst>
    </p:ext>
    <p:ext uri="{EFAFB233-063F-42B5-8137-9DF3F51BA10A}">
      <p15:sldGuideLst xmlns:p15="http://schemas.microsoft.com/office/powerpoint/2012/main">
        <p15:guide id="1" orient="horz" pos="1992" userDrawn="1">
          <p15:clr>
            <a:srgbClr val="A4A3A4"/>
          </p15:clr>
        </p15:guide>
        <p15:guide id="2" pos="3840" userDrawn="1">
          <p15:clr>
            <a:srgbClr val="A4A3A4"/>
          </p15:clr>
        </p15:guide>
        <p15:guide id="3" orient="horz" pos="1416"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DF4ED"/>
    <a:srgbClr val="F4EFEA"/>
    <a:srgbClr val="C19859"/>
    <a:srgbClr val="E9DDD1"/>
    <a:srgbClr val="F0F0F0"/>
    <a:srgbClr val="E5E1FB"/>
    <a:srgbClr val="F2DEDA"/>
    <a:srgbClr val="C0B5F5"/>
    <a:srgbClr val="11083D"/>
    <a:srgbClr val="ECD0D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292" autoAdjust="0"/>
    <p:restoredTop sz="82510" autoAdjust="0"/>
  </p:normalViewPr>
  <p:slideViewPr>
    <p:cSldViewPr snapToGrid="0">
      <p:cViewPr varScale="1">
        <p:scale>
          <a:sx n="67" d="100"/>
          <a:sy n="67" d="100"/>
        </p:scale>
        <p:origin x="979" y="48"/>
      </p:cViewPr>
      <p:guideLst>
        <p:guide orient="horz" pos="1992"/>
        <p:guide pos="3840"/>
        <p:guide orient="horz" pos="1416"/>
      </p:guideLst>
    </p:cSldViewPr>
  </p:slideViewPr>
  <p:outlineViewPr>
    <p:cViewPr>
      <p:scale>
        <a:sx n="33" d="100"/>
        <a:sy n="33" d="100"/>
      </p:scale>
      <p:origin x="0" y="-5189"/>
    </p:cViewPr>
  </p:outlineViewPr>
  <p:notesTextViewPr>
    <p:cViewPr>
      <p:scale>
        <a:sx n="1" d="1"/>
        <a:sy n="1" d="1"/>
      </p:scale>
      <p:origin x="0" y="0"/>
    </p:cViewPr>
  </p:notesTextViewPr>
  <p:sorterViewPr>
    <p:cViewPr>
      <p:scale>
        <a:sx n="130" d="100"/>
        <a:sy n="130" d="100"/>
      </p:scale>
      <p:origin x="0" y="-8722"/>
    </p:cViewPr>
  </p:sorterViewPr>
  <p:notesViewPr>
    <p:cSldViewPr snapToGrid="0">
      <p:cViewPr varScale="1">
        <p:scale>
          <a:sx n="83" d="100"/>
          <a:sy n="83" d="100"/>
        </p:scale>
        <p:origin x="3918" y="10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預留位置 1">
            <a:extLst>
              <a:ext uri="{FF2B5EF4-FFF2-40B4-BE49-F238E27FC236}">
                <a16:creationId xmlns:a16="http://schemas.microsoft.com/office/drawing/2014/main" id="{0F97DFCF-F890-A143-9133-C8B65C9B01E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zh-TW" altLang="en-US">
              <a:latin typeface="Microsoft JhengHei UI" panose="020B0604030504040204" pitchFamily="34" charset="-120"/>
              <a:ea typeface="Microsoft JhengHei UI" panose="020B0604030504040204" pitchFamily="34" charset="-120"/>
            </a:endParaRPr>
          </a:p>
        </p:txBody>
      </p:sp>
      <p:sp>
        <p:nvSpPr>
          <p:cNvPr id="3" name="日期版面配置區 2">
            <a:extLst>
              <a:ext uri="{FF2B5EF4-FFF2-40B4-BE49-F238E27FC236}">
                <a16:creationId xmlns:a16="http://schemas.microsoft.com/office/drawing/2014/main" id="{EFE2C281-2434-D94F-B4BD-BA3CD4DB844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64C8D905-AD25-4EA9-9BA7-CDFBE2B6064E}" type="datetime1">
              <a:rPr lang="zh-TW" altLang="en-US" smtClean="0">
                <a:latin typeface="Microsoft JhengHei UI" panose="020B0604030504040204" pitchFamily="34" charset="-120"/>
                <a:ea typeface="Microsoft JhengHei UI" panose="020B0604030504040204" pitchFamily="34" charset="-120"/>
              </a:rPr>
              <a:t>2022/6/12</a:t>
            </a:fld>
            <a:endParaRPr lang="zh-TW" altLang="en-US">
              <a:latin typeface="Microsoft JhengHei UI" panose="020B0604030504040204" pitchFamily="34" charset="-120"/>
              <a:ea typeface="Microsoft JhengHei UI" panose="020B0604030504040204" pitchFamily="34" charset="-120"/>
            </a:endParaRPr>
          </a:p>
        </p:txBody>
      </p:sp>
      <p:sp>
        <p:nvSpPr>
          <p:cNvPr id="4" name="頁尾版面配置區 3">
            <a:extLst>
              <a:ext uri="{FF2B5EF4-FFF2-40B4-BE49-F238E27FC236}">
                <a16:creationId xmlns:a16="http://schemas.microsoft.com/office/drawing/2014/main" id="{5C17CBFA-633D-5540-AFAA-BE1F495EC62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zh-TW" altLang="en-US">
              <a:latin typeface="Microsoft JhengHei UI" panose="020B0604030504040204" pitchFamily="34" charset="-120"/>
              <a:ea typeface="Microsoft JhengHei UI" panose="020B0604030504040204" pitchFamily="34" charset="-120"/>
            </a:endParaRPr>
          </a:p>
        </p:txBody>
      </p:sp>
      <p:sp>
        <p:nvSpPr>
          <p:cNvPr id="5" name="投影片編號預留位置 4">
            <a:extLst>
              <a:ext uri="{FF2B5EF4-FFF2-40B4-BE49-F238E27FC236}">
                <a16:creationId xmlns:a16="http://schemas.microsoft.com/office/drawing/2014/main" id="{826B5631-D714-AD41-853B-A883ADC344D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465AE8BC-2AB3-9E4C-9797-2A6F8A74C74E}" type="slidenum">
              <a:rPr lang="en-US" altLang="zh-TW" smtClean="0">
                <a:latin typeface="Microsoft JhengHei UI" panose="020B0604030504040204" pitchFamily="34" charset="-120"/>
                <a:ea typeface="Microsoft JhengHei UI" panose="020B0604030504040204" pitchFamily="34" charset="-120"/>
              </a:rPr>
              <a:t>‹#›</a:t>
            </a:fld>
            <a:endParaRPr lang="zh-TW" altLang="en-US">
              <a:latin typeface="Microsoft JhengHei UI" panose="020B0604030504040204" pitchFamily="34" charset="-120"/>
              <a:ea typeface="Microsoft JhengHei UI" panose="020B0604030504040204" pitchFamily="34" charset="-120"/>
            </a:endParaRPr>
          </a:p>
        </p:txBody>
      </p:sp>
    </p:spTree>
    <p:extLst>
      <p:ext uri="{BB962C8B-B14F-4D97-AF65-F5344CB8AC3E}">
        <p14:creationId xmlns:p14="http://schemas.microsoft.com/office/powerpoint/2010/main" val="427398705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預留位置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Microsoft JhengHei UI" panose="020B0604030504040204" pitchFamily="34" charset="-120"/>
                <a:ea typeface="Microsoft JhengHei UI" panose="020B0604030504040204" pitchFamily="34" charset="-120"/>
              </a:defRPr>
            </a:lvl1pPr>
          </a:lstStyle>
          <a:p>
            <a:endParaRPr lang="zh-TW" altLang="en-US" noProof="0"/>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Microsoft JhengHei UI" panose="020B0604030504040204" pitchFamily="34" charset="-120"/>
                <a:ea typeface="Microsoft JhengHei UI" panose="020B0604030504040204" pitchFamily="34" charset="-120"/>
              </a:defRPr>
            </a:lvl1pPr>
          </a:lstStyle>
          <a:p>
            <a:fld id="{5AE93C0F-2CD9-4A6C-84A8-9380826C2B1F}" type="datetime1">
              <a:rPr lang="zh-TW" altLang="en-US" noProof="0" smtClean="0"/>
              <a:t>2022/6/12</a:t>
            </a:fld>
            <a:endParaRPr lang="zh-TW" altLang="en-US" noProof="0"/>
          </a:p>
        </p:txBody>
      </p:sp>
      <p:sp>
        <p:nvSpPr>
          <p:cNvPr id="4" name="投影片圖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zh-TW" altLang="en-US" noProof="0"/>
          </a:p>
        </p:txBody>
      </p:sp>
      <p:sp>
        <p:nvSpPr>
          <p:cNvPr id="5" name="備忘稿預留位置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zh-TW" altLang="en-US" noProof="0"/>
              <a:t>編輯母片文字樣式</a:t>
            </a:r>
          </a:p>
          <a:p>
            <a:pPr lvl="1" rtl="0"/>
            <a:r>
              <a:rPr lang="zh-TW" altLang="en-US" noProof="0"/>
              <a:t>第二層</a:t>
            </a:r>
          </a:p>
          <a:p>
            <a:pPr lvl="2" rtl="0"/>
            <a:r>
              <a:rPr lang="zh-TW" altLang="en-US" noProof="0"/>
              <a:t>第三層</a:t>
            </a:r>
          </a:p>
          <a:p>
            <a:pPr lvl="3" rtl="0"/>
            <a:r>
              <a:rPr lang="zh-TW" altLang="en-US" noProof="0"/>
              <a:t>第四層</a:t>
            </a:r>
          </a:p>
          <a:p>
            <a:pPr lvl="4" rtl="0"/>
            <a:r>
              <a:rPr lang="zh-TW" altLang="en-US" noProof="0"/>
              <a:t>第五層</a:t>
            </a:r>
          </a:p>
        </p:txBody>
      </p:sp>
      <p:sp>
        <p:nvSpPr>
          <p:cNvPr id="6" name="頁尾預留位置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Microsoft JhengHei UI" panose="020B0604030504040204" pitchFamily="34" charset="-120"/>
                <a:ea typeface="Microsoft JhengHei UI" panose="020B0604030504040204" pitchFamily="34" charset="-120"/>
              </a:defRPr>
            </a:lvl1pPr>
          </a:lstStyle>
          <a:p>
            <a:endParaRPr lang="zh-TW" altLang="en-US" noProof="0"/>
          </a:p>
        </p:txBody>
      </p:sp>
      <p:sp>
        <p:nvSpPr>
          <p:cNvPr id="7" name="投影片編號預留位置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Microsoft JhengHei UI" panose="020B0604030504040204" pitchFamily="34" charset="-120"/>
                <a:ea typeface="Microsoft JhengHei UI" panose="020B0604030504040204" pitchFamily="34" charset="-120"/>
              </a:defRPr>
            </a:lvl1pPr>
          </a:lstStyle>
          <a:p>
            <a:fld id="{228B34ED-4CDD-41C9-90F7-D768D5559A6F}" type="slidenum">
              <a:rPr lang="en-US" altLang="zh-TW" noProof="0" smtClean="0"/>
              <a:pPr/>
              <a:t>‹#›</a:t>
            </a:fld>
            <a:endParaRPr lang="zh-TW" altLang="en-US" noProof="0"/>
          </a:p>
        </p:txBody>
      </p:sp>
    </p:spTree>
    <p:extLst>
      <p:ext uri="{BB962C8B-B14F-4D97-AF65-F5344CB8AC3E}">
        <p14:creationId xmlns:p14="http://schemas.microsoft.com/office/powerpoint/2010/main" val="4225970632"/>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icrosoft JhengHei UI" panose="020B0604030504040204" pitchFamily="34" charset="-120"/>
        <a:ea typeface="Microsoft JhengHei UI" panose="020B0604030504040204" pitchFamily="34" charset="-120"/>
        <a:cs typeface="+mn-cs"/>
      </a:defRPr>
    </a:lvl1pPr>
    <a:lvl2pPr marL="457200" algn="l" defTabSz="914400" rtl="0" eaLnBrk="1" latinLnBrk="0" hangingPunct="1">
      <a:defRPr sz="1200" kern="1200">
        <a:solidFill>
          <a:schemeClr val="tx1"/>
        </a:solidFill>
        <a:latin typeface="Microsoft JhengHei UI" panose="020B0604030504040204" pitchFamily="34" charset="-120"/>
        <a:ea typeface="Microsoft JhengHei UI" panose="020B0604030504040204" pitchFamily="34" charset="-120"/>
        <a:cs typeface="+mn-cs"/>
      </a:defRPr>
    </a:lvl2pPr>
    <a:lvl3pPr marL="914400" algn="l" defTabSz="914400" rtl="0" eaLnBrk="1" latinLnBrk="0" hangingPunct="1">
      <a:defRPr sz="1200" kern="1200">
        <a:solidFill>
          <a:schemeClr val="tx1"/>
        </a:solidFill>
        <a:latin typeface="Microsoft JhengHei UI" panose="020B0604030504040204" pitchFamily="34" charset="-120"/>
        <a:ea typeface="Microsoft JhengHei UI" panose="020B0604030504040204" pitchFamily="34" charset="-120"/>
        <a:cs typeface="+mn-cs"/>
      </a:defRPr>
    </a:lvl3pPr>
    <a:lvl4pPr marL="1371600" algn="l" defTabSz="914400" rtl="0" eaLnBrk="1" latinLnBrk="0" hangingPunct="1">
      <a:defRPr sz="1200" kern="1200">
        <a:solidFill>
          <a:schemeClr val="tx1"/>
        </a:solidFill>
        <a:latin typeface="Microsoft JhengHei UI" panose="020B0604030504040204" pitchFamily="34" charset="-120"/>
        <a:ea typeface="Microsoft JhengHei UI" panose="020B0604030504040204" pitchFamily="34" charset="-120"/>
        <a:cs typeface="+mn-cs"/>
      </a:defRPr>
    </a:lvl4pPr>
    <a:lvl5pPr marL="1828800" algn="l" defTabSz="914400" rtl="0" eaLnBrk="1" latinLnBrk="0" hangingPunct="1">
      <a:defRPr sz="1200" kern="1200">
        <a:solidFill>
          <a:schemeClr val="tx1"/>
        </a:solidFill>
        <a:latin typeface="Microsoft JhengHei UI" panose="020B0604030504040204" pitchFamily="34" charset="-120"/>
        <a:ea typeface="Microsoft JhengHei UI" panose="020B0604030504040204" pitchFamily="34" charset="-12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預留位置 1"/>
          <p:cNvSpPr>
            <a:spLocks noGrp="1" noRot="1" noChangeAspect="1"/>
          </p:cNvSpPr>
          <p:nvPr>
            <p:ph type="sldImg"/>
          </p:nvPr>
        </p:nvSpPr>
        <p:spPr/>
      </p:sp>
      <p:sp>
        <p:nvSpPr>
          <p:cNvPr id="3" name="備忘稿預留位置 2"/>
          <p:cNvSpPr>
            <a:spLocks noGrp="1"/>
          </p:cNvSpPr>
          <p:nvPr>
            <p:ph type="body" idx="1"/>
          </p:nvPr>
        </p:nvSpPr>
        <p:spPr/>
        <p:txBody>
          <a:bodyPr rtlCol="0"/>
          <a:lstStyle/>
          <a:p>
            <a:pPr rtl="0"/>
            <a:r>
              <a:rPr lang="zh-TW" altLang="en-US" dirty="0">
                <a:latin typeface="Microsoft JhengHei UI" panose="020B0604030504040204" pitchFamily="34" charset="-120"/>
                <a:ea typeface="Microsoft JhengHei UI" panose="020B0604030504040204" pitchFamily="34" charset="-120"/>
              </a:rPr>
              <a:t>大家好，我們是野村投信第三組，組員有我、祐瑄、常在、曉珺、蕙瑄，接下來開始我們的報告</a:t>
            </a:r>
          </a:p>
        </p:txBody>
      </p:sp>
      <p:sp>
        <p:nvSpPr>
          <p:cNvPr id="4" name="投影片編號預留位置 3"/>
          <p:cNvSpPr>
            <a:spLocks noGrp="1"/>
          </p:cNvSpPr>
          <p:nvPr>
            <p:ph type="sldNum" sz="quarter" idx="5"/>
          </p:nvPr>
        </p:nvSpPr>
        <p:spPr/>
        <p:txBody>
          <a:bodyPr rtlCol="0"/>
          <a:lstStyle/>
          <a:p>
            <a:pPr rtl="0"/>
            <a:fld id="{228B34ED-4CDD-41C9-90F7-D768D5559A6F}" type="slidenum">
              <a:rPr lang="en-US" altLang="zh-TW" smtClean="0">
                <a:latin typeface="Microsoft JhengHei UI" panose="020B0604030504040204" pitchFamily="34" charset="-120"/>
                <a:ea typeface="Microsoft JhengHei UI" panose="020B0604030504040204" pitchFamily="34" charset="-120"/>
              </a:rPr>
              <a:t>1</a:t>
            </a:fld>
            <a:endParaRPr lang="zh-TW" altLang="en-US">
              <a:latin typeface="Microsoft JhengHei UI" panose="020B0604030504040204" pitchFamily="34" charset="-120"/>
              <a:ea typeface="Microsoft JhengHei UI" panose="020B0604030504040204" pitchFamily="34" charset="-120"/>
            </a:endParaRPr>
          </a:p>
        </p:txBody>
      </p:sp>
    </p:spTree>
    <p:extLst>
      <p:ext uri="{BB962C8B-B14F-4D97-AF65-F5344CB8AC3E}">
        <p14:creationId xmlns:p14="http://schemas.microsoft.com/office/powerpoint/2010/main" val="6117951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132517629a2_3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132517629a2_3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rtl="0"/>
            <a:r>
              <a:rPr lang="zh-TW" altLang="en-US" dirty="0">
                <a:latin typeface="Microsoft JhengHei UI" panose="020B0604030504040204" pitchFamily="34" charset="-120"/>
                <a:ea typeface="Microsoft JhengHei UI" panose="020B0604030504040204" pitchFamily="34" charset="-120"/>
              </a:rPr>
              <a:t>野村投信屬於跨國的公司，而在台灣的基金申購資料中，交易幣別仍以台幣為最大宗。</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8159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rtl="0"/>
            <a:r>
              <a:rPr lang="zh-TW" altLang="en-US" dirty="0">
                <a:latin typeface="Microsoft JhengHei UI" panose="020B0604030504040204" pitchFamily="34" charset="-120"/>
                <a:ea typeface="Microsoft JhengHei UI" panose="020B0604030504040204" pitchFamily="34" charset="-120"/>
              </a:rPr>
              <a:t>透過觀察各個客戶的申購減贖回累積金額當作客戶資產高低的依據，我們將客戶切分出四個資產等級，分別是</a:t>
            </a:r>
            <a:r>
              <a:rPr lang="en-US" altLang="zh-TW" dirty="0">
                <a:latin typeface="Microsoft JhengHei UI" panose="020B0604030504040204" pitchFamily="34" charset="-120"/>
                <a:ea typeface="Microsoft JhengHei UI" panose="020B0604030504040204" pitchFamily="34" charset="-120"/>
              </a:rPr>
              <a:t>10</a:t>
            </a:r>
            <a:r>
              <a:rPr lang="zh-TW" altLang="en-US" dirty="0">
                <a:latin typeface="Microsoft JhengHei UI" panose="020B0604030504040204" pitchFamily="34" charset="-120"/>
                <a:ea typeface="Microsoft JhengHei UI" panose="020B0604030504040204" pitchFamily="34" charset="-120"/>
              </a:rPr>
              <a:t>萬元以下的低資產客戶、</a:t>
            </a:r>
            <a:r>
              <a:rPr lang="en-US" altLang="zh-TW" dirty="0">
                <a:latin typeface="Microsoft JhengHei UI" panose="020B0604030504040204" pitchFamily="34" charset="-120"/>
                <a:ea typeface="Microsoft JhengHei UI" panose="020B0604030504040204" pitchFamily="34" charset="-120"/>
              </a:rPr>
              <a:t>10</a:t>
            </a:r>
            <a:r>
              <a:rPr lang="zh-TW" altLang="en-US" dirty="0">
                <a:latin typeface="Microsoft JhengHei UI" panose="020B0604030504040204" pitchFamily="34" charset="-120"/>
                <a:ea typeface="Microsoft JhengHei UI" panose="020B0604030504040204" pitchFamily="34" charset="-120"/>
              </a:rPr>
              <a:t>萬到</a:t>
            </a:r>
            <a:r>
              <a:rPr lang="en-US" altLang="zh-TW" dirty="0">
                <a:latin typeface="Microsoft JhengHei UI" panose="020B0604030504040204" pitchFamily="34" charset="-120"/>
                <a:ea typeface="Microsoft JhengHei UI" panose="020B0604030504040204" pitchFamily="34" charset="-120"/>
              </a:rPr>
              <a:t>30</a:t>
            </a:r>
            <a:r>
              <a:rPr lang="zh-TW" altLang="en-US" dirty="0">
                <a:latin typeface="Microsoft JhengHei UI" panose="020B0604030504040204" pitchFamily="34" charset="-120"/>
                <a:ea typeface="Microsoft JhengHei UI" panose="020B0604030504040204" pitchFamily="34" charset="-120"/>
              </a:rPr>
              <a:t>萬元的中資產客戶；</a:t>
            </a:r>
            <a:r>
              <a:rPr lang="en-US" altLang="zh-TW" dirty="0">
                <a:latin typeface="Microsoft JhengHei UI" panose="020B0604030504040204" pitchFamily="34" charset="-120"/>
                <a:ea typeface="Microsoft JhengHei UI" panose="020B0604030504040204" pitchFamily="34" charset="-120"/>
              </a:rPr>
              <a:t>30</a:t>
            </a:r>
            <a:r>
              <a:rPr lang="zh-TW" altLang="en-US" dirty="0">
                <a:latin typeface="Microsoft JhengHei UI" panose="020B0604030504040204" pitchFamily="34" charset="-120"/>
                <a:ea typeface="Microsoft JhengHei UI" panose="020B0604030504040204" pitchFamily="34" charset="-120"/>
              </a:rPr>
              <a:t>萬到</a:t>
            </a:r>
            <a:r>
              <a:rPr lang="en-US" altLang="zh-TW" dirty="0">
                <a:latin typeface="Microsoft JhengHei UI" panose="020B0604030504040204" pitchFamily="34" charset="-120"/>
                <a:ea typeface="Microsoft JhengHei UI" panose="020B0604030504040204" pitchFamily="34" charset="-120"/>
              </a:rPr>
              <a:t>90</a:t>
            </a:r>
            <a:r>
              <a:rPr lang="zh-TW" altLang="en-US" dirty="0">
                <a:latin typeface="Microsoft JhengHei UI" panose="020B0604030504040204" pitchFamily="34" charset="-120"/>
                <a:ea typeface="Microsoft JhengHei UI" panose="020B0604030504040204" pitchFamily="34" charset="-120"/>
              </a:rPr>
              <a:t>萬元的高資產客戶，以及超過</a:t>
            </a:r>
            <a:r>
              <a:rPr lang="en-US" altLang="zh-TW" dirty="0">
                <a:latin typeface="Microsoft JhengHei UI" panose="020B0604030504040204" pitchFamily="34" charset="-120"/>
                <a:ea typeface="Microsoft JhengHei UI" panose="020B0604030504040204" pitchFamily="34" charset="-120"/>
              </a:rPr>
              <a:t>90</a:t>
            </a:r>
            <a:r>
              <a:rPr lang="zh-TW" altLang="en-US" dirty="0">
                <a:latin typeface="Microsoft JhengHei UI" panose="020B0604030504040204" pitchFamily="34" charset="-120"/>
                <a:ea typeface="Microsoft JhengHei UI" panose="020B0604030504040204" pitchFamily="34" charset="-120"/>
              </a:rPr>
              <a:t>萬元的超高資產客戶。其中超高資產客戶的占比最高，佔有將近六成的比例。</a:t>
            </a:r>
          </a:p>
          <a:p>
            <a:endParaRPr lang="zh-TW" altLang="en-US" dirty="0">
              <a:latin typeface="Microsoft JhengHei UI" panose="020B0604030504040204" pitchFamily="34" charset="-120"/>
              <a:ea typeface="Microsoft JhengHei UI" panose="020B0604030504040204" pitchFamily="34" charset="-120"/>
            </a:endParaRPr>
          </a:p>
        </p:txBody>
      </p:sp>
      <p:sp>
        <p:nvSpPr>
          <p:cNvPr id="4" name="投影片編號版面配置區 3"/>
          <p:cNvSpPr>
            <a:spLocks noGrp="1"/>
          </p:cNvSpPr>
          <p:nvPr>
            <p:ph type="sldNum" sz="quarter" idx="5"/>
          </p:nvPr>
        </p:nvSpPr>
        <p:spPr/>
        <p:txBody>
          <a:bodyPr/>
          <a:lstStyle/>
          <a:p>
            <a:pPr rtl="0"/>
            <a:fld id="{228B34ED-4CDD-41C9-90F7-D768D5559A6F}" type="slidenum">
              <a:rPr lang="en-US" altLang="zh-TW" smtClean="0">
                <a:latin typeface="Microsoft JhengHei UI" panose="020B0604030504040204" pitchFamily="34" charset="-120"/>
                <a:ea typeface="Microsoft JhengHei UI" panose="020B0604030504040204" pitchFamily="34" charset="-120"/>
              </a:rPr>
              <a:t>11</a:t>
            </a:fld>
            <a:endParaRPr lang="zh-TW" altLang="en-US">
              <a:latin typeface="Microsoft JhengHei UI" panose="020B0604030504040204" pitchFamily="34" charset="-120"/>
              <a:ea typeface="Microsoft JhengHei UI" panose="020B0604030504040204" pitchFamily="34" charset="-120"/>
            </a:endParaRPr>
          </a:p>
        </p:txBody>
      </p:sp>
    </p:spTree>
    <p:extLst>
      <p:ext uri="{BB962C8B-B14F-4D97-AF65-F5344CB8AC3E}">
        <p14:creationId xmlns:p14="http://schemas.microsoft.com/office/powerpoint/2010/main" val="41385142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1325709975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1325709975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latin typeface="Microsoft JhengHei UI" panose="020B0604030504040204" pitchFamily="34" charset="-120"/>
                <a:ea typeface="Microsoft JhengHei UI" panose="020B0604030504040204" pitchFamily="34" charset="-120"/>
              </a:rPr>
              <a:t>我們將不同資產等級的客戶按照交易類型繪製成圖表，其中超高資產的客戶在單筆申購的交易行為是特別突出的，其他三個等級的客戶則都以日日扣與定期定額為主，這很有可能會是影響我們後續模型預測的關鍵。</a:t>
            </a:r>
          </a:p>
        </p:txBody>
      </p:sp>
    </p:spTree>
    <p:extLst>
      <p:ext uri="{BB962C8B-B14F-4D97-AF65-F5344CB8AC3E}">
        <p14:creationId xmlns:p14="http://schemas.microsoft.com/office/powerpoint/2010/main" val="20804320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再來是資料清理，主要步驟有交易資料整理、情緒字典定義、中文斷詞、情緒分數計算、以及特徵欄位表格說明</a:t>
            </a:r>
          </a:p>
        </p:txBody>
      </p:sp>
      <p:sp>
        <p:nvSpPr>
          <p:cNvPr id="4" name="投影片編號版面配置區 3"/>
          <p:cNvSpPr>
            <a:spLocks noGrp="1"/>
          </p:cNvSpPr>
          <p:nvPr>
            <p:ph type="sldNum" sz="quarter" idx="5"/>
          </p:nvPr>
        </p:nvSpPr>
        <p:spPr/>
        <p:txBody>
          <a:bodyPr/>
          <a:lstStyle/>
          <a:p>
            <a:fld id="{228B34ED-4CDD-41C9-90F7-D768D5559A6F}" type="slidenum">
              <a:rPr lang="en-US" altLang="zh-TW" noProof="0" smtClean="0"/>
              <a:pPr/>
              <a:t>13</a:t>
            </a:fld>
            <a:endParaRPr lang="zh-TW" altLang="en-US" noProof="0"/>
          </a:p>
        </p:txBody>
      </p:sp>
    </p:spTree>
    <p:extLst>
      <p:ext uri="{BB962C8B-B14F-4D97-AF65-F5344CB8AC3E}">
        <p14:creationId xmlns:p14="http://schemas.microsoft.com/office/powerpoint/2010/main" val="25642961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我們將客戶分成四個資產等級後，將日日扣與定期定額這兩種交易類型的資料剔除。主要是為了扣和我們的專案目標，用外部資料來預測基金的申購贖回趨勢，而這些固定扣款的交易類型客戶，比較不會受到外部新聞或總經指標影響他們的交易，而單筆申購的客戶比較容易受到外部新聞和總經指標影響交易行為，因此我們將固定扣款的交易資料刪除。我們也將基金名稱進行整理，將實際上相同的基金整理成統一格式。</a:t>
            </a:r>
          </a:p>
        </p:txBody>
      </p:sp>
      <p:sp>
        <p:nvSpPr>
          <p:cNvPr id="4" name="投影片編號版面配置區 3"/>
          <p:cNvSpPr>
            <a:spLocks noGrp="1"/>
          </p:cNvSpPr>
          <p:nvPr>
            <p:ph type="sldNum" sz="quarter" idx="5"/>
          </p:nvPr>
        </p:nvSpPr>
        <p:spPr/>
        <p:txBody>
          <a:bodyPr/>
          <a:lstStyle/>
          <a:p>
            <a:fld id="{228B34ED-4CDD-41C9-90F7-D768D5559A6F}" type="slidenum">
              <a:rPr lang="en-US" altLang="zh-TW" noProof="0" smtClean="0"/>
              <a:pPr/>
              <a:t>14</a:t>
            </a:fld>
            <a:endParaRPr lang="zh-TW" altLang="en-US" noProof="0"/>
          </a:p>
        </p:txBody>
      </p:sp>
    </p:spTree>
    <p:extLst>
      <p:ext uri="{BB962C8B-B14F-4D97-AF65-F5344CB8AC3E}">
        <p14:creationId xmlns:p14="http://schemas.microsoft.com/office/powerpoint/2010/main" val="22135017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133b26994ca_1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133b26994ca_1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dirty="0"/>
              <a:t>再來是正負向詞彙定義的部分，我們參考了前述股價反轉時點研究的論文中所使用的特徵詞列表，並自行上網搜尋鉅亨網新聞中經常使用的正負向字詞，建立出本組的正負向情緒字典。</a:t>
            </a:r>
            <a:endParaRPr dirty="0"/>
          </a:p>
        </p:txBody>
      </p:sp>
    </p:spTree>
    <p:extLst>
      <p:ext uri="{BB962C8B-B14F-4D97-AF65-F5344CB8AC3E}">
        <p14:creationId xmlns:p14="http://schemas.microsoft.com/office/powerpoint/2010/main" val="35043172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133b26994ca_1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133b26994ca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dirty="0"/>
              <a:t>由於新聞或論壇在提及股票時，通常不會使用全名來稱呼股票，因此我們將野村基金的十大持股資料進行簡單的處理，將持股名稱調整成新聞或論壇較常提及的名稱。</a:t>
            </a:r>
            <a:endParaRPr dirty="0"/>
          </a:p>
        </p:txBody>
      </p:sp>
    </p:spTree>
    <p:extLst>
      <p:ext uri="{BB962C8B-B14F-4D97-AF65-F5344CB8AC3E}">
        <p14:creationId xmlns:p14="http://schemas.microsoft.com/office/powerpoint/2010/main" val="30981370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133b26994ca_1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133b26994ca_1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dirty="0"/>
              <a:t>在中文斷詞的部分，我們使用</a:t>
            </a:r>
            <a:r>
              <a:rPr lang="en-US" altLang="zh-TW" dirty="0"/>
              <a:t>CKIP</a:t>
            </a:r>
            <a:r>
              <a:rPr lang="zh-TW" altLang="en-US" dirty="0"/>
              <a:t>來進行斷詞，並將前面所述的正負向情緒字典、基金十大持股資訊加入</a:t>
            </a:r>
            <a:r>
              <a:rPr lang="en-US" altLang="zh-TW" dirty="0"/>
              <a:t>CKIP</a:t>
            </a:r>
            <a:r>
              <a:rPr lang="zh-TW" altLang="en-US" dirty="0"/>
              <a:t>的字典中，避免這些關鍵字詞被不小心斷成不同的詞語。</a:t>
            </a:r>
            <a:endParaRPr dirty="0"/>
          </a:p>
        </p:txBody>
      </p:sp>
    </p:spTree>
    <p:extLst>
      <p:ext uri="{BB962C8B-B14F-4D97-AF65-F5344CB8AC3E}">
        <p14:creationId xmlns:p14="http://schemas.microsoft.com/office/powerpoint/2010/main" val="30314565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133b26994ca_1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133b26994ca_1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dirty="0"/>
              <a:t>將鉅亨網新聞、</a:t>
            </a:r>
            <a:r>
              <a:rPr kumimoji="1" lang="en-US" altLang="zh-TW" dirty="0" err="1">
                <a:latin typeface="Microsoft JhengHei UI" panose="020B0604030504040204" pitchFamily="34" charset="-120"/>
                <a:ea typeface="Microsoft JhengHei UI" panose="020B0604030504040204" pitchFamily="34" charset="-120"/>
              </a:rPr>
              <a:t>Dcard</a:t>
            </a:r>
            <a:r>
              <a:rPr kumimoji="1" lang="zh-TW" altLang="en-US" dirty="0">
                <a:latin typeface="Microsoft JhengHei UI" panose="020B0604030504040204" pitchFamily="34" charset="-120"/>
                <a:ea typeface="Microsoft JhengHei UI" panose="020B0604030504040204" pitchFamily="34" charset="-120"/>
              </a:rPr>
              <a:t>和</a:t>
            </a:r>
            <a:r>
              <a:rPr kumimoji="1" lang="en-US" altLang="zh-TW" dirty="0">
                <a:latin typeface="Microsoft JhengHei UI" panose="020B0604030504040204" pitchFamily="34" charset="-120"/>
                <a:ea typeface="Microsoft JhengHei UI" panose="020B0604030504040204" pitchFamily="34" charset="-120"/>
              </a:rPr>
              <a:t>PTT</a:t>
            </a:r>
            <a:r>
              <a:rPr kumimoji="1" lang="zh-TW" altLang="en-US" dirty="0">
                <a:latin typeface="Microsoft JhengHei UI" panose="020B0604030504040204" pitchFamily="34" charset="-120"/>
                <a:ea typeface="Microsoft JhengHei UI" panose="020B0604030504040204" pitchFamily="34" charset="-120"/>
              </a:rPr>
              <a:t>的論壇討論斷完詞後，我們透過基金名稱以及基金十大持股資料當作關鍵字，篩選出相關的新聞進行各基金的情緒分數計算，如圖片所示，每筆基金皆按照不同時間點計算出相應的正向、負向情緒分數。</a:t>
            </a:r>
            <a:endParaRPr dirty="0"/>
          </a:p>
        </p:txBody>
      </p:sp>
    </p:spTree>
    <p:extLst>
      <p:ext uri="{BB962C8B-B14F-4D97-AF65-F5344CB8AC3E}">
        <p14:creationId xmlns:p14="http://schemas.microsoft.com/office/powerpoint/2010/main" val="24887058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133b26994ca_1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133b26994ca_1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rtl="0">
              <a:spcBef>
                <a:spcPts val="0"/>
              </a:spcBef>
              <a:spcAft>
                <a:spcPts val="0"/>
              </a:spcAft>
            </a:pPr>
            <a:r>
              <a:rPr lang="zh-TW" altLang="en-US" sz="1800" b="0" i="0" u="none" strike="noStrike" dirty="0">
                <a:solidFill>
                  <a:srgbClr val="000000"/>
                </a:solidFill>
                <a:effectLst/>
                <a:latin typeface="Arial" panose="020B0604020202020204" pitchFamily="34" charset="0"/>
              </a:rPr>
              <a:t>經過前述的步驟處理，我們將最終使用的資料欄位整理如表格所示，分別有交易日期、基金名稱、三個股市指數的日變動率、基金淨值日變動率、以及正負向情緒分數。而在目標欄位的交易金額，因為本組將會分成回歸以及分類兩種實驗任務，因此會再進行轉換。</a:t>
            </a:r>
            <a:endParaRPr lang="zh-TW" altLang="en-US" b="0" dirty="0">
              <a:effectLst/>
            </a:endParaRPr>
          </a:p>
        </p:txBody>
      </p:sp>
    </p:spTree>
    <p:extLst>
      <p:ext uri="{BB962C8B-B14F-4D97-AF65-F5344CB8AC3E}">
        <p14:creationId xmlns:p14="http://schemas.microsoft.com/office/powerpoint/2010/main" val="37074438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預留位置 1"/>
          <p:cNvSpPr>
            <a:spLocks noGrp="1" noRot="1" noChangeAspect="1"/>
          </p:cNvSpPr>
          <p:nvPr>
            <p:ph type="sldImg"/>
          </p:nvPr>
        </p:nvSpPr>
        <p:spPr/>
      </p:sp>
      <p:sp>
        <p:nvSpPr>
          <p:cNvPr id="3" name="備忘稿預留位置 2"/>
          <p:cNvSpPr>
            <a:spLocks noGrp="1"/>
          </p:cNvSpPr>
          <p:nvPr>
            <p:ph type="body" idx="1"/>
          </p:nvPr>
        </p:nvSpPr>
        <p:spPr/>
        <p:txBody>
          <a:bodyPr rtlCol="0"/>
          <a:lstStyle/>
          <a:p>
            <a:pPr rtl="0"/>
            <a:r>
              <a:rPr lang="zh-TW" altLang="en-US" dirty="0">
                <a:latin typeface="Microsoft JhengHei UI" panose="020B0604030504040204" pitchFamily="34" charset="-120"/>
                <a:ea typeface="Microsoft JhengHei UI" panose="020B0604030504040204" pitchFamily="34" charset="-120"/>
              </a:rPr>
              <a:t>我們的報告分成六個部分，分別是專案目標、資料蒐集、資料探索、資料清理、實驗結果以及結論。</a:t>
            </a:r>
          </a:p>
        </p:txBody>
      </p:sp>
      <p:sp>
        <p:nvSpPr>
          <p:cNvPr id="4" name="投影片編號預留位置 3"/>
          <p:cNvSpPr>
            <a:spLocks noGrp="1"/>
          </p:cNvSpPr>
          <p:nvPr>
            <p:ph type="sldNum" sz="quarter" idx="5"/>
          </p:nvPr>
        </p:nvSpPr>
        <p:spPr/>
        <p:txBody>
          <a:bodyPr rtlCol="0"/>
          <a:lstStyle/>
          <a:p>
            <a:pPr rtl="0"/>
            <a:fld id="{228B34ED-4CDD-41C9-90F7-D768D5559A6F}" type="slidenum">
              <a:rPr lang="en-US" altLang="zh-TW" smtClean="0">
                <a:latin typeface="Microsoft JhengHei UI" panose="020B0604030504040204" pitchFamily="34" charset="-120"/>
                <a:ea typeface="Microsoft JhengHei UI" panose="020B0604030504040204" pitchFamily="34" charset="-120"/>
              </a:rPr>
              <a:t>2</a:t>
            </a:fld>
            <a:endParaRPr lang="zh-TW" altLang="en-US">
              <a:latin typeface="Microsoft JhengHei UI" panose="020B0604030504040204" pitchFamily="34" charset="-120"/>
              <a:ea typeface="Microsoft JhengHei UI" panose="020B0604030504040204" pitchFamily="34" charset="-120"/>
            </a:endParaRPr>
          </a:p>
        </p:txBody>
      </p:sp>
    </p:spTree>
    <p:extLst>
      <p:ext uri="{BB962C8B-B14F-4D97-AF65-F5344CB8AC3E}">
        <p14:creationId xmlns:p14="http://schemas.microsoft.com/office/powerpoint/2010/main" val="1978160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最後是實驗結果的呈現。</a:t>
            </a:r>
          </a:p>
        </p:txBody>
      </p:sp>
      <p:sp>
        <p:nvSpPr>
          <p:cNvPr id="4" name="投影片編號版面配置區 3"/>
          <p:cNvSpPr>
            <a:spLocks noGrp="1"/>
          </p:cNvSpPr>
          <p:nvPr>
            <p:ph type="sldNum" sz="quarter" idx="5"/>
          </p:nvPr>
        </p:nvSpPr>
        <p:spPr/>
        <p:txBody>
          <a:bodyPr/>
          <a:lstStyle/>
          <a:p>
            <a:fld id="{228B34ED-4CDD-41C9-90F7-D768D5559A6F}" type="slidenum">
              <a:rPr lang="en-US" altLang="zh-TW" noProof="0" smtClean="0"/>
              <a:pPr/>
              <a:t>20</a:t>
            </a:fld>
            <a:endParaRPr lang="zh-TW" altLang="en-US" noProof="0"/>
          </a:p>
        </p:txBody>
      </p:sp>
    </p:spTree>
    <p:extLst>
      <p:ext uri="{BB962C8B-B14F-4D97-AF65-F5344CB8AC3E}">
        <p14:creationId xmlns:p14="http://schemas.microsoft.com/office/powerpoint/2010/main" val="38688301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133be6cb643_0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133be6cb643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dirty="0"/>
              <a:t>本組的實驗組合如簡報所示。首先本組的實驗過程，是先針對</a:t>
            </a:r>
            <a:r>
              <a:rPr lang="zh-TW" altLang="en-US" dirty="0"/>
              <a:t>總體資料的資料</a:t>
            </a:r>
            <a:r>
              <a:rPr lang="en-US" altLang="zh-TW" dirty="0"/>
              <a:t>A</a:t>
            </a:r>
            <a:r>
              <a:rPr lang="zh-TW" dirty="0"/>
              <a:t>進行實驗，得到結果與指導教師討論後</a:t>
            </a:r>
            <a:r>
              <a:rPr lang="zh-TW" altLang="en-US" dirty="0"/>
              <a:t>，再</a:t>
            </a:r>
            <a:r>
              <a:rPr lang="zh-TW" dirty="0"/>
              <a:t>整理出</a:t>
            </a:r>
            <a:r>
              <a:rPr lang="zh-TW" altLang="en-US" dirty="0"/>
              <a:t>扣除固定交易類型的資料</a:t>
            </a:r>
            <a:r>
              <a:rPr lang="en-US" altLang="zh-TW" dirty="0"/>
              <a:t>B</a:t>
            </a:r>
            <a:r>
              <a:rPr lang="zh-TW" altLang="en-US" dirty="0"/>
              <a:t>來</a:t>
            </a:r>
            <a:r>
              <a:rPr lang="zh-TW" dirty="0"/>
              <a:t>進行後續實驗。</a:t>
            </a:r>
            <a:endParaRPr dirty="0"/>
          </a:p>
          <a:p>
            <a:pPr marL="0" lvl="0" indent="0" algn="l" rtl="0">
              <a:spcBef>
                <a:spcPts val="0"/>
              </a:spcBef>
              <a:spcAft>
                <a:spcPts val="0"/>
              </a:spcAft>
              <a:buNone/>
            </a:pPr>
            <a:r>
              <a:rPr lang="zh-TW" dirty="0"/>
              <a:t>在資料Ａ的實驗主要有兩大任務，回歸以及分類。回歸任務的目標在於申購贖回的金額預測，分類任務的目標在於申購贖回的行為預測。這兩項任務都</a:t>
            </a:r>
            <a:r>
              <a:rPr lang="zh-TW" altLang="en-US" dirty="0"/>
              <a:t>包含</a:t>
            </a:r>
            <a:r>
              <a:rPr lang="zh-TW" dirty="0"/>
              <a:t>有無淨值的實驗組合。</a:t>
            </a:r>
            <a:endParaRPr dirty="0"/>
          </a:p>
          <a:p>
            <a:pPr marL="0" lvl="0" indent="0" algn="l" rtl="0">
              <a:spcBef>
                <a:spcPts val="0"/>
              </a:spcBef>
              <a:spcAft>
                <a:spcPts val="0"/>
              </a:spcAft>
              <a:buNone/>
            </a:pPr>
            <a:r>
              <a:rPr lang="zh-TW" dirty="0"/>
              <a:t>而在資料Ｂ的部分，也同樣有回歸以及分類兩大任務，並且在資料Ｂ的部分，本組將針對有無情緒分數來進行實驗。</a:t>
            </a:r>
            <a:endParaRPr lang="en-US" dirty="0"/>
          </a:p>
          <a:p>
            <a:pPr rtl="0">
              <a:spcBef>
                <a:spcPts val="0"/>
              </a:spcBef>
              <a:spcAft>
                <a:spcPts val="0"/>
              </a:spcAft>
            </a:pPr>
            <a:r>
              <a:rPr lang="zh-TW" altLang="en-US" sz="1800" b="0" i="0" u="none" strike="noStrike" dirty="0">
                <a:solidFill>
                  <a:srgbClr val="000000"/>
                </a:solidFill>
                <a:effectLst/>
                <a:latin typeface="Arial" panose="020B0604020202020204" pitchFamily="34" charset="0"/>
              </a:rPr>
              <a:t>那麼為什麼要進行淨值和情緒分數的兩種實驗呢？首先，淨值部分是之前我們與指導教師討論所得到的建議，並且需要在網路上特別搜集再經過處理才能使用，可以說是得來不易的資料。因此本組想探討，究竟這份淨值的資料是否能對基金的趨勢預測帶來影響。再來，本專案主要目的就是探討新聞熱度是否會對基金的趨勢預測帶來影響，因此本組也將針對情緒分數的有無進行實驗。</a:t>
            </a:r>
            <a:endParaRPr lang="zh-TW" altLang="en-US" b="0" dirty="0">
              <a:effectLst/>
            </a:endParaRPr>
          </a:p>
        </p:txBody>
      </p:sp>
    </p:spTree>
    <p:extLst>
      <p:ext uri="{BB962C8B-B14F-4D97-AF65-F5344CB8AC3E}">
        <p14:creationId xmlns:p14="http://schemas.microsoft.com/office/powerpoint/2010/main" val="14634788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133be6cb643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133be6cb643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zh-TW" altLang="en-US" sz="1200" dirty="0">
                <a:solidFill>
                  <a:schemeClr val="dk1"/>
                </a:solidFill>
                <a:latin typeface="Microsoft JhengHei"/>
                <a:ea typeface="Microsoft JhengHei"/>
                <a:cs typeface="Microsoft JhengHei"/>
                <a:sym typeface="Microsoft JhengHei"/>
              </a:rPr>
              <a:t>在回歸的實驗結果中，</a:t>
            </a:r>
            <a:r>
              <a:rPr lang="zh-TW" sz="1200" dirty="0">
                <a:solidFill>
                  <a:schemeClr val="dk1"/>
                </a:solidFill>
                <a:latin typeface="Microsoft JhengHei"/>
                <a:ea typeface="Microsoft JhengHei"/>
                <a:cs typeface="Microsoft JhengHei"/>
                <a:sym typeface="Microsoft JhengHei"/>
              </a:rPr>
              <a:t>無淨值的結果相較於有淨值的結果來的好，推測原因是，原始資料中的基金名稱為詳細名稱，而業師說可以將名稱</a:t>
            </a:r>
            <a:r>
              <a:rPr lang="zh-TW" altLang="en-US" sz="1200" dirty="0">
                <a:solidFill>
                  <a:schemeClr val="dk1"/>
                </a:solidFill>
                <a:latin typeface="Microsoft JhengHei"/>
                <a:ea typeface="Microsoft JhengHei"/>
                <a:cs typeface="Microsoft JhengHei"/>
                <a:sym typeface="Microsoft JhengHei"/>
              </a:rPr>
              <a:t>改</a:t>
            </a:r>
            <a:r>
              <a:rPr lang="zh-TW" sz="1200" dirty="0">
                <a:solidFill>
                  <a:schemeClr val="dk1"/>
                </a:solidFill>
                <a:latin typeface="Microsoft JhengHei"/>
                <a:ea typeface="Microsoft JhengHei"/>
                <a:cs typeface="Microsoft JhengHei"/>
                <a:sym typeface="Microsoft JhengHei"/>
              </a:rPr>
              <a:t>為簡化名稱，然而基金淨值是根據詳細名稱的基金有不同的淨值，所以導致最後預測若加入淨值並不會帶來更好的結果，反而</a:t>
            </a:r>
            <a:r>
              <a:rPr lang="zh-TW" altLang="en-US" sz="1200" dirty="0">
                <a:solidFill>
                  <a:schemeClr val="dk1"/>
                </a:solidFill>
                <a:latin typeface="Microsoft JhengHei"/>
                <a:ea typeface="Microsoft JhengHei"/>
                <a:cs typeface="Microsoft JhengHei"/>
                <a:sym typeface="Microsoft JhengHei"/>
              </a:rPr>
              <a:t>誤差更大</a:t>
            </a:r>
            <a:r>
              <a:rPr lang="zh-TW" sz="1200" dirty="0">
                <a:solidFill>
                  <a:schemeClr val="dk1"/>
                </a:solidFill>
                <a:latin typeface="Microsoft JhengHei"/>
                <a:ea typeface="Microsoft JhengHei"/>
                <a:cs typeface="Microsoft JhengHei"/>
                <a:sym typeface="Microsoft JhengHei"/>
              </a:rPr>
              <a:t>，但本結果也不能說加入淨值是錯誤的決定，而是在資料定義及清整部分</a:t>
            </a:r>
            <a:r>
              <a:rPr lang="zh-TW" altLang="en-US" sz="1200" dirty="0">
                <a:solidFill>
                  <a:schemeClr val="dk1"/>
                </a:solidFill>
                <a:latin typeface="Microsoft JhengHei"/>
                <a:ea typeface="Microsoft JhengHei"/>
                <a:cs typeface="Microsoft JhengHei"/>
                <a:sym typeface="Microsoft JhengHei"/>
              </a:rPr>
              <a:t>若能更嚴謹的</a:t>
            </a:r>
            <a:r>
              <a:rPr lang="zh-TW" sz="1200" dirty="0">
                <a:solidFill>
                  <a:schemeClr val="dk1"/>
                </a:solidFill>
                <a:latin typeface="Microsoft JhengHei"/>
                <a:ea typeface="Microsoft JhengHei"/>
                <a:cs typeface="Microsoft JhengHei"/>
                <a:sym typeface="Microsoft JhengHei"/>
              </a:rPr>
              <a:t>處理，或許就能有不同的成效。</a:t>
            </a:r>
            <a:endParaRPr lang="en-US" altLang="zh-TW" sz="1200" dirty="0">
              <a:solidFill>
                <a:schemeClr val="dk1"/>
              </a:solidFill>
              <a:latin typeface="Microsoft JhengHei"/>
              <a:ea typeface="Microsoft JhengHei"/>
              <a:cs typeface="Microsoft JhengHei"/>
              <a:sym typeface="Microsoft JhengHei"/>
            </a:endParaRPr>
          </a:p>
          <a:p>
            <a:pPr marL="0" lvl="0" indent="0" algn="l" rtl="0">
              <a:lnSpc>
                <a:spcPct val="115000"/>
              </a:lnSpc>
              <a:spcBef>
                <a:spcPts val="0"/>
              </a:spcBef>
              <a:spcAft>
                <a:spcPts val="0"/>
              </a:spcAft>
              <a:buClr>
                <a:schemeClr val="dk1"/>
              </a:buClr>
              <a:buSzPts val="1100"/>
              <a:buFont typeface="Arial"/>
              <a:buNone/>
            </a:pPr>
            <a:r>
              <a:rPr lang="zh-TW" altLang="en-US" sz="1800" b="0" i="0" u="none" strike="noStrike" dirty="0">
                <a:solidFill>
                  <a:srgbClr val="000000"/>
                </a:solidFill>
                <a:effectLst/>
                <a:latin typeface="Microsoft JhengHei" panose="020B0604030504040204" pitchFamily="34" charset="-120"/>
                <a:ea typeface="Microsoft JhengHei" panose="020B0604030504040204" pitchFamily="34" charset="-120"/>
              </a:rPr>
              <a:t>分類的實驗結果與回歸結果大致相同，有淨值的實驗結果未必較好，推測原因與前者相同，而分類實驗的結果相較於回歸實驗來的較好一些。就目前實驗結果來說，預測申購贖回的金額還是較為困難的。而本次實驗結果完成後，本組與指導教師討論過後決定後續不再針對有無淨值進行實驗，而是針對另一大主題有無情緒分數進行實驗。</a:t>
            </a:r>
            <a:endParaRPr sz="1200" dirty="0">
              <a:solidFill>
                <a:schemeClr val="dk1"/>
              </a:solidFill>
            </a:endParaRPr>
          </a:p>
        </p:txBody>
      </p:sp>
    </p:spTree>
    <p:extLst>
      <p:ext uri="{BB962C8B-B14F-4D97-AF65-F5344CB8AC3E}">
        <p14:creationId xmlns:p14="http://schemas.microsoft.com/office/powerpoint/2010/main" val="397719141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133be6cb643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133be6cb643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rtl="0">
              <a:spcBef>
                <a:spcPts val="0"/>
              </a:spcBef>
              <a:spcAft>
                <a:spcPts val="0"/>
              </a:spcAft>
            </a:pPr>
            <a:r>
              <a:rPr lang="zh-TW" altLang="en-US" sz="1800" b="0" i="0" u="none" strike="noStrike" dirty="0">
                <a:solidFill>
                  <a:srgbClr val="000000"/>
                </a:solidFill>
                <a:effectLst/>
                <a:latin typeface="Arial" panose="020B0604020202020204" pitchFamily="34" charset="0"/>
              </a:rPr>
              <a:t>在有無情緒分數的部分，本組先針對分組為低資產的客戶資料進行回歸實驗。可以看到有情緒分數的實驗相較於沒有情緒分數的實驗結果更好，代表新聞討論熱度真的會影響基金趨勢的預測。其中</a:t>
            </a:r>
            <a:r>
              <a:rPr lang="en-US" altLang="zh-TW" sz="1800" b="0" i="0" u="none" strike="noStrike" dirty="0" err="1">
                <a:solidFill>
                  <a:srgbClr val="000000"/>
                </a:solidFill>
                <a:effectLst/>
                <a:latin typeface="Arial" panose="020B0604020202020204" pitchFamily="34" charset="0"/>
              </a:rPr>
              <a:t>XGBoost</a:t>
            </a:r>
            <a:r>
              <a:rPr lang="zh-TW" altLang="en-US" sz="1800" b="0" i="0" u="none" strike="noStrike" dirty="0">
                <a:solidFill>
                  <a:srgbClr val="000000"/>
                </a:solidFill>
                <a:effectLst/>
                <a:latin typeface="Arial" panose="020B0604020202020204" pitchFamily="34" charset="0"/>
              </a:rPr>
              <a:t>在訓練集的實驗能得到比</a:t>
            </a:r>
            <a:r>
              <a:rPr lang="en-US" altLang="zh-TW" sz="1800" b="0" i="0" u="none" strike="noStrike" dirty="0">
                <a:solidFill>
                  <a:srgbClr val="000000"/>
                </a:solidFill>
                <a:effectLst/>
                <a:latin typeface="Arial" panose="020B0604020202020204" pitchFamily="34" charset="0"/>
              </a:rPr>
              <a:t>Linear Regression</a:t>
            </a:r>
            <a:r>
              <a:rPr lang="zh-TW" altLang="en-US" sz="1800" b="0" i="0" u="none" strike="noStrike" dirty="0">
                <a:solidFill>
                  <a:srgbClr val="000000"/>
                </a:solidFill>
                <a:effectLst/>
                <a:latin typeface="Arial" panose="020B0604020202020204" pitchFamily="34" charset="0"/>
              </a:rPr>
              <a:t>更好的效果，但測試集的結果卻差了許多。</a:t>
            </a:r>
            <a:endParaRPr lang="zh-TW" altLang="en-US" b="0" dirty="0">
              <a:effectLst/>
            </a:endParaRPr>
          </a:p>
        </p:txBody>
      </p:sp>
    </p:spTree>
    <p:extLst>
      <p:ext uri="{BB962C8B-B14F-4D97-AF65-F5344CB8AC3E}">
        <p14:creationId xmlns:p14="http://schemas.microsoft.com/office/powerpoint/2010/main" val="231358178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133be6cb643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133be6cb643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rtl="0">
              <a:spcBef>
                <a:spcPts val="0"/>
              </a:spcBef>
              <a:spcAft>
                <a:spcPts val="0"/>
              </a:spcAft>
            </a:pPr>
            <a:r>
              <a:rPr lang="zh-TW" altLang="en-US" sz="1800" b="0" i="0" u="none" strike="noStrike" dirty="0">
                <a:solidFill>
                  <a:srgbClr val="000000"/>
                </a:solidFill>
                <a:effectLst/>
                <a:latin typeface="Arial" panose="020B0604020202020204" pitchFamily="34" charset="0"/>
              </a:rPr>
              <a:t>經過前述的實驗，本組同樣針對其他三種資產的客戶進行回歸實驗，並將結果整理如表格所示。從實驗結果可以得知，本組所建立的模型在低資產客戶且有情緒分數的實驗中能獲取較好的效果。然而針對基金趨勢的金額預測部分，就結果而言還是較為困難，無法達到很好的預測效果</a:t>
            </a:r>
            <a:endParaRPr lang="zh-TW" altLang="en-US" b="0" dirty="0">
              <a:effectLst/>
            </a:endParaRPr>
          </a:p>
        </p:txBody>
      </p:sp>
    </p:spTree>
    <p:extLst>
      <p:ext uri="{BB962C8B-B14F-4D97-AF65-F5344CB8AC3E}">
        <p14:creationId xmlns:p14="http://schemas.microsoft.com/office/powerpoint/2010/main" val="5164123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133be6cb643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133be6cb643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rtl="0">
              <a:spcBef>
                <a:spcPts val="0"/>
              </a:spcBef>
              <a:spcAft>
                <a:spcPts val="0"/>
              </a:spcAft>
            </a:pPr>
            <a:r>
              <a:rPr lang="zh-TW" altLang="en-US" sz="1800" b="0" i="0" u="none" strike="noStrike" dirty="0">
                <a:solidFill>
                  <a:srgbClr val="000000"/>
                </a:solidFill>
                <a:effectLst/>
                <a:latin typeface="Arial" panose="020B0604020202020204" pitchFamily="34" charset="0"/>
              </a:rPr>
              <a:t>再來是分類實驗，也是先針對低資產客戶進行實驗。實驗結果同樣是有情緒分數的效果更好，再次證實新聞的討論熱度會影響基金的趨勢預測。</a:t>
            </a:r>
            <a:endParaRPr lang="zh-TW" altLang="en-US" b="0" dirty="0">
              <a:effectLst/>
            </a:endParaRPr>
          </a:p>
        </p:txBody>
      </p:sp>
    </p:spTree>
    <p:extLst>
      <p:ext uri="{BB962C8B-B14F-4D97-AF65-F5344CB8AC3E}">
        <p14:creationId xmlns:p14="http://schemas.microsoft.com/office/powerpoint/2010/main" val="278415501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133be6cb643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133be6cb643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rtl="0">
              <a:spcBef>
                <a:spcPts val="0"/>
              </a:spcBef>
              <a:spcAft>
                <a:spcPts val="0"/>
              </a:spcAft>
            </a:pPr>
            <a:r>
              <a:rPr lang="zh-TW" altLang="en-US" sz="1800" b="0" i="0" u="none" strike="noStrike" dirty="0">
                <a:solidFill>
                  <a:srgbClr val="000000"/>
                </a:solidFill>
                <a:effectLst/>
                <a:latin typeface="Arial" panose="020B0604020202020204" pitchFamily="34" charset="0"/>
              </a:rPr>
              <a:t>接著針對其他三種資產的客戶進行分類實驗。有鑒於在前述實驗中已經得到有情緒分數的結果相較於無情緒分數的結果較好這個論點，因此這邊就只放入有情緒分數的結果進行比較。</a:t>
            </a:r>
            <a:endParaRPr lang="zh-TW" altLang="en-US" b="0" dirty="0">
              <a:effectLst/>
            </a:endParaRPr>
          </a:p>
          <a:p>
            <a:r>
              <a:rPr lang="zh-TW" altLang="en-US" sz="1800" b="0" i="0" u="none" strike="noStrike" dirty="0">
                <a:solidFill>
                  <a:srgbClr val="000000"/>
                </a:solidFill>
                <a:effectLst/>
                <a:latin typeface="Arial" panose="020B0604020202020204" pitchFamily="34" charset="0"/>
              </a:rPr>
              <a:t>在分類任務中，可以發現中資產客戶的實驗結果相較於其他三個資產客戶能獲取更好的成績，尤其是在</a:t>
            </a:r>
            <a:r>
              <a:rPr lang="en-US" altLang="zh-TW" sz="1800" b="0" i="0" u="none" strike="noStrike" dirty="0">
                <a:solidFill>
                  <a:srgbClr val="000000"/>
                </a:solidFill>
                <a:effectLst/>
                <a:latin typeface="Arial" panose="020B0604020202020204" pitchFamily="34" charset="0"/>
              </a:rPr>
              <a:t>Logistic Regression</a:t>
            </a:r>
            <a:r>
              <a:rPr lang="zh-TW" altLang="en-US" sz="1800" b="0" i="0" u="none" strike="noStrike" dirty="0">
                <a:solidFill>
                  <a:srgbClr val="000000"/>
                </a:solidFill>
                <a:effectLst/>
                <a:latin typeface="Arial" panose="020B0604020202020204" pitchFamily="34" charset="0"/>
              </a:rPr>
              <a:t>的實驗中，不管在測試集還是訓練集都有很不錯的表現。</a:t>
            </a:r>
            <a:endParaRPr sz="1200" dirty="0">
              <a:solidFill>
                <a:schemeClr val="dk1"/>
              </a:solidFill>
            </a:endParaRPr>
          </a:p>
        </p:txBody>
      </p:sp>
    </p:spTree>
    <p:extLst>
      <p:ext uri="{BB962C8B-B14F-4D97-AF65-F5344CB8AC3E}">
        <p14:creationId xmlns:p14="http://schemas.microsoft.com/office/powerpoint/2010/main" val="399178990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133d04e43d2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g133d04e43d2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dirty="0"/>
              <a:t>我們的結論主要有</a:t>
            </a:r>
            <a:r>
              <a:rPr lang="en-US" altLang="zh-TW" dirty="0"/>
              <a:t>3</a:t>
            </a:r>
            <a:r>
              <a:rPr lang="zh-TW" altLang="en-US" dirty="0"/>
              <a:t>點</a:t>
            </a:r>
            <a:r>
              <a:rPr lang="en-US" altLang="zh-TW" dirty="0"/>
              <a:t>:</a:t>
            </a:r>
            <a:r>
              <a:rPr lang="zh-TW" altLang="en-US" dirty="0"/>
              <a:t> 第一，加入淨值的資料對模型預測效果並沒有較好的幫助，但若我們對於基金名稱的處理能有更嚴謹的方式，或許可以帶來更好的效果；第二，從新聞熱度中所取得而來的情緒分數確實有助於基金趨勢的預測；第三，以專題所取得的資料來說，進行基金趨勢的金額預測相較而言較困難，若資料時間區段能夠拉長或許可以得到更佳的效果</a:t>
            </a:r>
          </a:p>
          <a:p>
            <a:pPr marL="0" lvl="0" indent="0" algn="l" rtl="0">
              <a:spcBef>
                <a:spcPts val="0"/>
              </a:spcBef>
              <a:spcAft>
                <a:spcPts val="0"/>
              </a:spcAft>
              <a:buNone/>
            </a:pPr>
            <a:endParaRPr lang="zh-TW" altLang="en-US" dirty="0"/>
          </a:p>
        </p:txBody>
      </p:sp>
    </p:spTree>
    <p:extLst>
      <p:ext uri="{BB962C8B-B14F-4D97-AF65-F5344CB8AC3E}">
        <p14:creationId xmlns:p14="http://schemas.microsoft.com/office/powerpoint/2010/main" val="6328673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latin typeface="Microsoft JhengHei UI" panose="020B0604030504040204" pitchFamily="34" charset="-120"/>
                <a:ea typeface="Microsoft JhengHei UI" panose="020B0604030504040204" pitchFamily="34" charset="-120"/>
              </a:rPr>
              <a:t>我們的報告到這邊結束，謝謝大家</a:t>
            </a:r>
            <a:r>
              <a:rPr lang="en-US" altLang="zh-TW" dirty="0">
                <a:latin typeface="Microsoft JhengHei UI" panose="020B0604030504040204" pitchFamily="34" charset="-120"/>
                <a:ea typeface="Microsoft JhengHei UI" panose="020B0604030504040204" pitchFamily="34" charset="-120"/>
              </a:rPr>
              <a:t>!</a:t>
            </a:r>
            <a:endParaRPr lang="zh-TW" altLang="en-US" dirty="0">
              <a:latin typeface="Microsoft JhengHei UI" panose="020B0604030504040204" pitchFamily="34" charset="-120"/>
              <a:ea typeface="Microsoft JhengHei UI" panose="020B0604030504040204" pitchFamily="34" charset="-120"/>
            </a:endParaRPr>
          </a:p>
        </p:txBody>
      </p:sp>
      <p:sp>
        <p:nvSpPr>
          <p:cNvPr id="4" name="投影片編號版面配置區 3"/>
          <p:cNvSpPr>
            <a:spLocks noGrp="1"/>
          </p:cNvSpPr>
          <p:nvPr>
            <p:ph type="sldNum" sz="quarter" idx="5"/>
          </p:nvPr>
        </p:nvSpPr>
        <p:spPr/>
        <p:txBody>
          <a:bodyPr/>
          <a:lstStyle/>
          <a:p>
            <a:pPr rtl="0"/>
            <a:fld id="{228B34ED-4CDD-41C9-90F7-D768D5559A6F}" type="slidenum">
              <a:rPr lang="en-US" altLang="zh-TW" smtClean="0">
                <a:latin typeface="Microsoft JhengHei UI" panose="020B0604030504040204" pitchFamily="34" charset="-120"/>
                <a:ea typeface="Microsoft JhengHei UI" panose="020B0604030504040204" pitchFamily="34" charset="-120"/>
              </a:rPr>
              <a:t>28</a:t>
            </a:fld>
            <a:endParaRPr lang="zh-TW" altLang="en-US">
              <a:latin typeface="Microsoft JhengHei UI" panose="020B0604030504040204" pitchFamily="34" charset="-120"/>
              <a:ea typeface="Microsoft JhengHei UI" panose="020B0604030504040204" pitchFamily="34" charset="-120"/>
            </a:endParaRPr>
          </a:p>
        </p:txBody>
      </p:sp>
    </p:spTree>
    <p:extLst>
      <p:ext uri="{BB962C8B-B14F-4D97-AF65-F5344CB8AC3E}">
        <p14:creationId xmlns:p14="http://schemas.microsoft.com/office/powerpoint/2010/main" val="26490559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預留位置 1"/>
          <p:cNvSpPr>
            <a:spLocks noGrp="1" noRot="1" noChangeAspect="1"/>
          </p:cNvSpPr>
          <p:nvPr>
            <p:ph type="sldImg"/>
          </p:nvPr>
        </p:nvSpPr>
        <p:spPr/>
      </p:sp>
      <p:sp>
        <p:nvSpPr>
          <p:cNvPr id="3" name="備忘稿預留位置 2"/>
          <p:cNvSpPr>
            <a:spLocks noGrp="1"/>
          </p:cNvSpPr>
          <p:nvPr>
            <p:ph type="body" idx="1"/>
          </p:nvPr>
        </p:nvSpPr>
        <p:spPr/>
        <p:txBody>
          <a:bodyPr rtlCol="0"/>
          <a:lstStyle/>
          <a:p>
            <a:pPr rtl="0"/>
            <a:r>
              <a:rPr lang="zh-TW" altLang="en-US" dirty="0">
                <a:latin typeface="Microsoft JhengHei UI" panose="020B0604030504040204" pitchFamily="34" charset="-120"/>
                <a:ea typeface="Microsoft JhengHei UI" panose="020B0604030504040204" pitchFamily="34" charset="-120"/>
              </a:rPr>
              <a:t>首先是專案目標的部分，本次的專案目標是希望透過基金過往的交易資料、網路新聞與論壇討論、以及一些總經指標的資料，來預測基金的申購贖回趨勢。</a:t>
            </a:r>
          </a:p>
        </p:txBody>
      </p:sp>
      <p:sp>
        <p:nvSpPr>
          <p:cNvPr id="4" name="投影片編號預留位置 3"/>
          <p:cNvSpPr>
            <a:spLocks noGrp="1"/>
          </p:cNvSpPr>
          <p:nvPr>
            <p:ph type="sldNum" sz="quarter" idx="5"/>
          </p:nvPr>
        </p:nvSpPr>
        <p:spPr/>
        <p:txBody>
          <a:bodyPr rtlCol="0"/>
          <a:lstStyle/>
          <a:p>
            <a:pPr rtl="0"/>
            <a:fld id="{228B34ED-4CDD-41C9-90F7-D768D5559A6F}" type="slidenum">
              <a:rPr lang="en-US" altLang="zh-TW" smtClean="0">
                <a:latin typeface="Microsoft JhengHei UI" panose="020B0604030504040204" pitchFamily="34" charset="-120"/>
                <a:ea typeface="Microsoft JhengHei UI" panose="020B0604030504040204" pitchFamily="34" charset="-120"/>
              </a:rPr>
              <a:t>3</a:t>
            </a:fld>
            <a:endParaRPr lang="zh-TW" altLang="en-US">
              <a:latin typeface="Microsoft JhengHei UI" panose="020B0604030504040204" pitchFamily="34" charset="-120"/>
              <a:ea typeface="Microsoft JhengHei UI" panose="020B0604030504040204" pitchFamily="34" charset="-120"/>
            </a:endParaRPr>
          </a:p>
        </p:txBody>
      </p:sp>
    </p:spTree>
    <p:extLst>
      <p:ext uri="{BB962C8B-B14F-4D97-AF65-F5344CB8AC3E}">
        <p14:creationId xmlns:p14="http://schemas.microsoft.com/office/powerpoint/2010/main" val="16329491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預留位置 1"/>
          <p:cNvSpPr>
            <a:spLocks noGrp="1" noRot="1" noChangeAspect="1"/>
          </p:cNvSpPr>
          <p:nvPr>
            <p:ph type="sldImg"/>
          </p:nvPr>
        </p:nvSpPr>
        <p:spPr/>
      </p:sp>
      <p:sp>
        <p:nvSpPr>
          <p:cNvPr id="3" name="備忘稿預留位置 2"/>
          <p:cNvSpPr>
            <a:spLocks noGrp="1"/>
          </p:cNvSpPr>
          <p:nvPr>
            <p:ph type="body" idx="1"/>
          </p:nvPr>
        </p:nvSpPr>
        <p:spPr/>
        <p:txBody>
          <a:bodyPr rtlCol="0"/>
          <a:lstStyle/>
          <a:p>
            <a:pPr rtl="0"/>
            <a:r>
              <a:rPr lang="zh-TW" altLang="en-US" dirty="0">
                <a:latin typeface="Microsoft JhengHei UI" panose="020B0604030504040204" pitchFamily="34" charset="-120"/>
                <a:ea typeface="Microsoft JhengHei UI" panose="020B0604030504040204" pitchFamily="34" charset="-120"/>
              </a:rPr>
              <a:t>資料搜集我們主要分為四大部分，首先是蒐集財經新聞與論壇的討論，來幫助我們透過這些資料了解投資人或一般大眾當時的投資情緒；接下來在外部指標的部分，我們收集了台股加權指數、</a:t>
            </a:r>
            <a:r>
              <a:rPr lang="en-US" altLang="zh-TW" dirty="0">
                <a:latin typeface="Microsoft JhengHei UI" panose="020B0604030504040204" pitchFamily="34" charset="-120"/>
                <a:ea typeface="Microsoft JhengHei UI" panose="020B0604030504040204" pitchFamily="34" charset="-120"/>
              </a:rPr>
              <a:t>VIX</a:t>
            </a:r>
            <a:r>
              <a:rPr lang="zh-TW" altLang="en-US" dirty="0">
                <a:latin typeface="Microsoft JhengHei UI" panose="020B0604030504040204" pitchFamily="34" charset="-120"/>
                <a:ea typeface="Microsoft JhengHei UI" panose="020B0604030504040204" pitchFamily="34" charset="-120"/>
              </a:rPr>
              <a:t>指標以及</a:t>
            </a:r>
            <a:r>
              <a:rPr lang="en-US" altLang="zh-TW" dirty="0">
                <a:latin typeface="Microsoft JhengHei UI" panose="020B0604030504040204" pitchFamily="34" charset="-120"/>
                <a:ea typeface="Microsoft JhengHei UI" panose="020B0604030504040204" pitchFamily="34" charset="-120"/>
              </a:rPr>
              <a:t>S&amp;P500</a:t>
            </a:r>
            <a:r>
              <a:rPr lang="zh-TW" altLang="en-US" dirty="0">
                <a:latin typeface="Microsoft JhengHei UI" panose="020B0604030504040204" pitchFamily="34" charset="-120"/>
                <a:ea typeface="Microsoft JhengHei UI" panose="020B0604030504040204" pitchFamily="34" charset="-120"/>
              </a:rPr>
              <a:t>指數來衡量當時的台股和美股的市場情緒；第三個部份我們蒐集了各基金該時段的淨值資料，納入我們後續進行預測的依據；最後則是各基金的十大持股資料，幫助我們透過股票名稱將新聞和基金連結在一起。</a:t>
            </a:r>
          </a:p>
          <a:p>
            <a:pPr rtl="0"/>
            <a:endParaRPr lang="zh-TW" altLang="en-US" dirty="0">
              <a:latin typeface="Microsoft JhengHei UI" panose="020B0604030504040204" pitchFamily="34" charset="-120"/>
              <a:ea typeface="Microsoft JhengHei UI" panose="020B0604030504040204" pitchFamily="34" charset="-120"/>
            </a:endParaRPr>
          </a:p>
        </p:txBody>
      </p:sp>
      <p:sp>
        <p:nvSpPr>
          <p:cNvPr id="4" name="投影片編號預留位置 3"/>
          <p:cNvSpPr>
            <a:spLocks noGrp="1"/>
          </p:cNvSpPr>
          <p:nvPr>
            <p:ph type="sldNum" sz="quarter" idx="5"/>
          </p:nvPr>
        </p:nvSpPr>
        <p:spPr/>
        <p:txBody>
          <a:bodyPr rtlCol="0"/>
          <a:lstStyle/>
          <a:p>
            <a:pPr rtl="0"/>
            <a:fld id="{228B34ED-4CDD-41C9-90F7-D768D5559A6F}" type="slidenum">
              <a:rPr lang="en-US" altLang="zh-TW" smtClean="0">
                <a:latin typeface="Microsoft JhengHei UI" panose="020B0604030504040204" pitchFamily="34" charset="-120"/>
                <a:ea typeface="Microsoft JhengHei UI" panose="020B0604030504040204" pitchFamily="34" charset="-120"/>
              </a:rPr>
              <a:t>4</a:t>
            </a:fld>
            <a:endParaRPr lang="zh-TW" altLang="en-US">
              <a:latin typeface="Microsoft JhengHei UI" panose="020B0604030504040204" pitchFamily="34" charset="-120"/>
              <a:ea typeface="Microsoft JhengHei UI" panose="020B0604030504040204" pitchFamily="34" charset="-120"/>
            </a:endParaRPr>
          </a:p>
        </p:txBody>
      </p:sp>
    </p:spTree>
    <p:extLst>
      <p:ext uri="{BB962C8B-B14F-4D97-AF65-F5344CB8AC3E}">
        <p14:creationId xmlns:p14="http://schemas.microsoft.com/office/powerpoint/2010/main" val="21582575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33b5323bde_1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33b5323bde_1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latin typeface="Microsoft JhengHei UI" panose="020B0604030504040204" pitchFamily="34" charset="-120"/>
                <a:ea typeface="Microsoft JhengHei UI" panose="020B0604030504040204" pitchFamily="34" charset="-120"/>
              </a:rPr>
              <a:t>將鉅亨網新聞以及</a:t>
            </a:r>
            <a:r>
              <a:rPr lang="en-US" altLang="zh-TW" dirty="0">
                <a:latin typeface="Microsoft JhengHei UI" panose="020B0604030504040204" pitchFamily="34" charset="-120"/>
                <a:ea typeface="Microsoft JhengHei UI" panose="020B0604030504040204" pitchFamily="34" charset="-120"/>
              </a:rPr>
              <a:t>PTT, DCARD </a:t>
            </a:r>
            <a:r>
              <a:rPr lang="zh-TW" altLang="en-US" dirty="0">
                <a:latin typeface="Microsoft JhengHei UI" panose="020B0604030504040204" pitchFamily="34" charset="-120"/>
                <a:ea typeface="Microsoft JhengHei UI" panose="020B0604030504040204" pitchFamily="34" charset="-120"/>
              </a:rPr>
              <a:t>的資料爬取下來，並整理成如上面表格所呈現的格式，鉅亨網的資料包含發文日期、標題以及內文，</a:t>
            </a:r>
            <a:r>
              <a:rPr lang="en-US" altLang="zh-TW" dirty="0">
                <a:latin typeface="Microsoft JhengHei UI" panose="020B0604030504040204" pitchFamily="34" charset="-120"/>
                <a:ea typeface="Microsoft JhengHei UI" panose="020B0604030504040204" pitchFamily="34" charset="-120"/>
              </a:rPr>
              <a:t>PTT</a:t>
            </a:r>
            <a:r>
              <a:rPr lang="zh-TW" altLang="en-US" dirty="0">
                <a:latin typeface="Microsoft JhengHei UI" panose="020B0604030504040204" pitchFamily="34" charset="-120"/>
                <a:ea typeface="Microsoft JhengHei UI" panose="020B0604030504040204" pitchFamily="34" charset="-120"/>
              </a:rPr>
              <a:t>和</a:t>
            </a:r>
            <a:r>
              <a:rPr lang="en-US" altLang="zh-TW" dirty="0">
                <a:latin typeface="Microsoft JhengHei UI" panose="020B0604030504040204" pitchFamily="34" charset="-120"/>
                <a:ea typeface="Microsoft JhengHei UI" panose="020B0604030504040204" pitchFamily="34" charset="-120"/>
              </a:rPr>
              <a:t>DCARD</a:t>
            </a:r>
            <a:r>
              <a:rPr lang="zh-TW" altLang="en-US" dirty="0">
                <a:latin typeface="Microsoft JhengHei UI" panose="020B0604030504040204" pitchFamily="34" charset="-120"/>
                <a:ea typeface="Microsoft JhengHei UI" panose="020B0604030504040204" pitchFamily="34" charset="-120"/>
              </a:rPr>
              <a:t>包含主文或留言、作者、時間、標題和內容，</a:t>
            </a:r>
            <a:r>
              <a:rPr lang="en-US" altLang="zh-TW" dirty="0">
                <a:latin typeface="Microsoft JhengHei UI" panose="020B0604030504040204" pitchFamily="34" charset="-120"/>
                <a:ea typeface="Microsoft JhengHei UI" panose="020B0604030504040204" pitchFamily="34" charset="-120"/>
              </a:rPr>
              <a:t>PTT</a:t>
            </a:r>
            <a:r>
              <a:rPr lang="zh-TW" altLang="en-US" dirty="0">
                <a:latin typeface="Microsoft JhengHei UI" panose="020B0604030504040204" pitchFamily="34" charset="-120"/>
                <a:ea typeface="Microsoft JhengHei UI" panose="020B0604030504040204" pitchFamily="34" charset="-120"/>
              </a:rPr>
              <a:t>額外包含噓或推的資料。</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2423171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f4260923d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f4260923d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zh-TW" sz="1200" dirty="0">
                <a:solidFill>
                  <a:srgbClr val="595959"/>
                </a:solidFill>
              </a:rPr>
              <a:t>考量到</a:t>
            </a:r>
            <a:r>
              <a:rPr lang="zh-TW" altLang="en-US" sz="1200" dirty="0">
                <a:solidFill>
                  <a:srgbClr val="595959"/>
                </a:solidFill>
              </a:rPr>
              <a:t>野村的</a:t>
            </a:r>
            <a:r>
              <a:rPr lang="zh-TW" sz="1200" dirty="0">
                <a:solidFill>
                  <a:srgbClr val="595959"/>
                </a:solidFill>
              </a:rPr>
              <a:t>基金分為境內基金以及境外基金，本組在指標部分搜集了台灣加權指數、</a:t>
            </a:r>
            <a:r>
              <a:rPr lang="en-US" altLang="zh-TW" dirty="0">
                <a:latin typeface="Microsoft JhengHei UI" panose="020B0604030504040204" pitchFamily="34" charset="-120"/>
                <a:ea typeface="Microsoft JhengHei UI" panose="020B0604030504040204" pitchFamily="34" charset="-120"/>
              </a:rPr>
              <a:t>S&amp;P500</a:t>
            </a:r>
            <a:r>
              <a:rPr lang="zh-TW" sz="1200" dirty="0">
                <a:solidFill>
                  <a:srgbClr val="595959"/>
                </a:solidFill>
              </a:rPr>
              <a:t>指數以及VIX恐慌指數</a:t>
            </a:r>
            <a:r>
              <a:rPr lang="zh-TW" altLang="en-US" sz="1200" dirty="0">
                <a:solidFill>
                  <a:srgbClr val="595959"/>
                </a:solidFill>
              </a:rPr>
              <a:t>這</a:t>
            </a:r>
            <a:r>
              <a:rPr lang="zh-TW" sz="1200" dirty="0">
                <a:solidFill>
                  <a:srgbClr val="595959"/>
                </a:solidFill>
              </a:rPr>
              <a:t>三種。使用方法則是參考2011年</a:t>
            </a:r>
            <a:r>
              <a:rPr lang="zh-TW" altLang="en-US" sz="1200" dirty="0">
                <a:solidFill>
                  <a:srgbClr val="595959"/>
                </a:solidFill>
              </a:rPr>
              <a:t>發表</a:t>
            </a:r>
            <a:r>
              <a:rPr lang="zh-TW" sz="1200" dirty="0">
                <a:solidFill>
                  <a:srgbClr val="595959"/>
                </a:solidFill>
              </a:rPr>
              <a:t>的論文“運用文字探勘在財經新聞內容即時偵測股價反轉時點之研究” 中的</a:t>
            </a:r>
            <a:r>
              <a:rPr lang="zh-TW" altLang="en-US" sz="1200" dirty="0">
                <a:solidFill>
                  <a:srgbClr val="595959"/>
                </a:solidFill>
              </a:rPr>
              <a:t>操作步驟</a:t>
            </a:r>
            <a:r>
              <a:rPr lang="zh-TW" sz="1200" dirty="0">
                <a:solidFill>
                  <a:srgbClr val="595959"/>
                </a:solidFill>
              </a:rPr>
              <a:t>，採用目標日前三天</a:t>
            </a:r>
            <a:r>
              <a:rPr lang="zh-TW" altLang="en-US" sz="1200" dirty="0">
                <a:solidFill>
                  <a:srgbClr val="595959"/>
                </a:solidFill>
              </a:rPr>
              <a:t>各指數</a:t>
            </a:r>
            <a:r>
              <a:rPr lang="zh-TW" sz="1200" dirty="0">
                <a:solidFill>
                  <a:srgbClr val="595959"/>
                </a:solidFill>
              </a:rPr>
              <a:t>的平均變動率</a:t>
            </a:r>
            <a:r>
              <a:rPr lang="zh-TW" altLang="en-US" sz="1200" dirty="0">
                <a:solidFill>
                  <a:srgbClr val="595959"/>
                </a:solidFill>
              </a:rPr>
              <a:t>放入我們的預測模型中</a:t>
            </a:r>
            <a:r>
              <a:rPr lang="zh-TW" sz="1200" dirty="0">
                <a:solidFill>
                  <a:srgbClr val="595959"/>
                </a:solidFill>
              </a:rPr>
              <a:t>。</a:t>
            </a:r>
            <a:endParaRPr sz="1200" dirty="0">
              <a:solidFill>
                <a:srgbClr val="595959"/>
              </a:solidFill>
            </a:endParaRPr>
          </a:p>
          <a:p>
            <a:pPr marL="0" lvl="0" indent="0" algn="l" rtl="0">
              <a:spcBef>
                <a:spcPts val="1200"/>
              </a:spcBef>
              <a:spcAft>
                <a:spcPts val="0"/>
              </a:spcAft>
              <a:buNone/>
            </a:pPr>
            <a:endParaRPr sz="1200" dirty="0"/>
          </a:p>
        </p:txBody>
      </p:sp>
    </p:spTree>
    <p:extLst>
      <p:ext uri="{BB962C8B-B14F-4D97-AF65-F5344CB8AC3E}">
        <p14:creationId xmlns:p14="http://schemas.microsoft.com/office/powerpoint/2010/main" val="3239024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133be6cb643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133be6cb643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200"/>
              </a:spcAft>
              <a:buNone/>
            </a:pPr>
            <a:r>
              <a:rPr lang="zh-TW" altLang="en-US" sz="1200" dirty="0">
                <a:solidFill>
                  <a:srgbClr val="595959"/>
                </a:solidFill>
              </a:rPr>
              <a:t>淨值的部分，境內基金是從</a:t>
            </a:r>
            <a:r>
              <a:rPr lang="en-US" altLang="zh-TW" sz="1200" dirty="0">
                <a:solidFill>
                  <a:srgbClr val="595959"/>
                </a:solidFill>
              </a:rPr>
              <a:t>TEJ</a:t>
            </a:r>
            <a:r>
              <a:rPr lang="zh-TW" altLang="en-US" sz="1200" dirty="0">
                <a:solidFill>
                  <a:srgbClr val="595959"/>
                </a:solidFill>
              </a:rPr>
              <a:t>資料庫中下載而得；</a:t>
            </a:r>
            <a:r>
              <a:rPr lang="zh-TW" sz="1200" dirty="0">
                <a:solidFill>
                  <a:srgbClr val="595959"/>
                </a:solidFill>
              </a:rPr>
              <a:t>境外</a:t>
            </a:r>
            <a:r>
              <a:rPr lang="zh-TW" altLang="en-US" sz="1200" dirty="0">
                <a:solidFill>
                  <a:srgbClr val="595959"/>
                </a:solidFill>
              </a:rPr>
              <a:t>基金則</a:t>
            </a:r>
            <a:r>
              <a:rPr lang="zh-TW" sz="1200" dirty="0">
                <a:solidFill>
                  <a:srgbClr val="595959"/>
                </a:solidFill>
              </a:rPr>
              <a:t>是</a:t>
            </a:r>
            <a:r>
              <a:rPr lang="zh-TW" altLang="en-US" sz="1200" dirty="0">
                <a:solidFill>
                  <a:srgbClr val="595959"/>
                </a:solidFill>
              </a:rPr>
              <a:t>透過</a:t>
            </a:r>
            <a:r>
              <a:rPr lang="zh-TW" sz="1200" dirty="0">
                <a:solidFill>
                  <a:srgbClr val="595959"/>
                </a:solidFill>
              </a:rPr>
              <a:t>撰寫爬蟲程式從網路中</a:t>
            </a:r>
            <a:r>
              <a:rPr lang="zh-TW" altLang="en-US" sz="1200" dirty="0">
                <a:solidFill>
                  <a:srgbClr val="595959"/>
                </a:solidFill>
              </a:rPr>
              <a:t>抓取</a:t>
            </a:r>
            <a:r>
              <a:rPr lang="zh-TW" sz="1200" dirty="0">
                <a:solidFill>
                  <a:srgbClr val="595959"/>
                </a:solidFill>
              </a:rPr>
              <a:t>，使用方法與指標部分相同，針對目標日期的目標基金，使用其前三日的平均變動率</a:t>
            </a:r>
            <a:r>
              <a:rPr lang="zh-TW" altLang="en-US" sz="1200" dirty="0">
                <a:solidFill>
                  <a:srgbClr val="595959"/>
                </a:solidFill>
              </a:rPr>
              <a:t>放入我們的預測模型中</a:t>
            </a:r>
            <a:r>
              <a:rPr lang="zh-TW" sz="1200" dirty="0">
                <a:solidFill>
                  <a:srgbClr val="595959"/>
                </a:solidFill>
              </a:rPr>
              <a:t>。</a:t>
            </a:r>
            <a:endParaRPr sz="1200" dirty="0"/>
          </a:p>
        </p:txBody>
      </p:sp>
    </p:spTree>
    <p:extLst>
      <p:ext uri="{BB962C8B-B14F-4D97-AF65-F5344CB8AC3E}">
        <p14:creationId xmlns:p14="http://schemas.microsoft.com/office/powerpoint/2010/main" val="17929065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133be6cb643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133be6cb643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200"/>
              </a:spcAft>
              <a:buNone/>
            </a:pPr>
            <a:r>
              <a:rPr lang="zh-TW" sz="1200" dirty="0">
                <a:solidFill>
                  <a:srgbClr val="595959"/>
                </a:solidFill>
              </a:rPr>
              <a:t>搜集持股的目的在於後續新聞熱度</a:t>
            </a:r>
            <a:r>
              <a:rPr lang="zh-TW" altLang="en-US" sz="1200" dirty="0">
                <a:solidFill>
                  <a:srgbClr val="595959"/>
                </a:solidFill>
              </a:rPr>
              <a:t>的</a:t>
            </a:r>
            <a:r>
              <a:rPr lang="zh-TW" sz="1200" dirty="0">
                <a:solidFill>
                  <a:srgbClr val="595959"/>
                </a:solidFill>
              </a:rPr>
              <a:t>情緒分析，本組考量到新聞內容通常不會直接談論基金的名稱，而大多是討論股票的趨勢走向等等</a:t>
            </a:r>
            <a:r>
              <a:rPr lang="zh-TW" altLang="en-US" sz="1200" dirty="0">
                <a:solidFill>
                  <a:srgbClr val="595959"/>
                </a:solidFill>
              </a:rPr>
              <a:t>，</a:t>
            </a:r>
            <a:r>
              <a:rPr lang="zh-TW" sz="1200" dirty="0">
                <a:solidFill>
                  <a:srgbClr val="595959"/>
                </a:solidFill>
              </a:rPr>
              <a:t>因此本組將利用每檔基金的</a:t>
            </a:r>
            <a:r>
              <a:rPr lang="zh-TW" altLang="en-US" sz="1200" dirty="0">
                <a:solidFill>
                  <a:srgbClr val="595959"/>
                </a:solidFill>
              </a:rPr>
              <a:t>十大持股資料</a:t>
            </a:r>
            <a:r>
              <a:rPr lang="zh-TW" sz="1200" dirty="0">
                <a:solidFill>
                  <a:srgbClr val="595959"/>
                </a:solidFill>
              </a:rPr>
              <a:t>來篩選與每檔基金相關的新聞有哪些</a:t>
            </a:r>
            <a:r>
              <a:rPr lang="zh-TW" altLang="en-US" sz="1200" dirty="0">
                <a:solidFill>
                  <a:srgbClr val="595959"/>
                </a:solidFill>
              </a:rPr>
              <a:t>，</a:t>
            </a:r>
            <a:r>
              <a:rPr lang="zh-TW" sz="1200" dirty="0">
                <a:solidFill>
                  <a:srgbClr val="595959"/>
                </a:solidFill>
              </a:rPr>
              <a:t>持股</a:t>
            </a:r>
            <a:r>
              <a:rPr lang="zh-TW" altLang="en-US" sz="1200" dirty="0">
                <a:solidFill>
                  <a:srgbClr val="595959"/>
                </a:solidFill>
              </a:rPr>
              <a:t>資料</a:t>
            </a:r>
            <a:r>
              <a:rPr lang="zh-TW" sz="1200" dirty="0">
                <a:solidFill>
                  <a:srgbClr val="595959"/>
                </a:solidFill>
              </a:rPr>
              <a:t>則是從野村官網爬取而來。</a:t>
            </a:r>
            <a:endParaRPr sz="1200" dirty="0"/>
          </a:p>
        </p:txBody>
      </p:sp>
    </p:spTree>
    <p:extLst>
      <p:ext uri="{BB962C8B-B14F-4D97-AF65-F5344CB8AC3E}">
        <p14:creationId xmlns:p14="http://schemas.microsoft.com/office/powerpoint/2010/main" val="9421859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rtl="0"/>
            <a:r>
              <a:rPr lang="zh-TW" altLang="en-US" dirty="0">
                <a:latin typeface="Microsoft JhengHei UI" panose="020B0604030504040204" pitchFamily="34" charset="-120"/>
                <a:ea typeface="Microsoft JhengHei UI" panose="020B0604030504040204" pitchFamily="34" charset="-120"/>
              </a:rPr>
              <a:t>接下來我們透過資料探索觀察交易資料的各種分布狀況，幫助我們區分出高低資產的用戶，並了解其交易行為的差異。</a:t>
            </a:r>
          </a:p>
          <a:p>
            <a:endParaRPr lang="zh-TW" altLang="en-US" dirty="0"/>
          </a:p>
        </p:txBody>
      </p:sp>
      <p:sp>
        <p:nvSpPr>
          <p:cNvPr id="4" name="投影片編號版面配置區 3"/>
          <p:cNvSpPr>
            <a:spLocks noGrp="1"/>
          </p:cNvSpPr>
          <p:nvPr>
            <p:ph type="sldNum" sz="quarter" idx="5"/>
          </p:nvPr>
        </p:nvSpPr>
        <p:spPr/>
        <p:txBody>
          <a:bodyPr/>
          <a:lstStyle/>
          <a:p>
            <a:fld id="{228B34ED-4CDD-41C9-90F7-D768D5559A6F}" type="slidenum">
              <a:rPr lang="en-US" altLang="zh-TW" noProof="0" smtClean="0"/>
              <a:pPr/>
              <a:t>9</a:t>
            </a:fld>
            <a:endParaRPr lang="zh-TW" altLang="en-US" noProof="0"/>
          </a:p>
        </p:txBody>
      </p:sp>
    </p:spTree>
    <p:extLst>
      <p:ext uri="{BB962C8B-B14F-4D97-AF65-F5344CB8AC3E}">
        <p14:creationId xmlns:p14="http://schemas.microsoft.com/office/powerpoint/2010/main" val="3955360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標題">
    <p:bg>
      <p:bgRef idx="1001">
        <a:schemeClr val="bg1"/>
      </p:bgRef>
    </p:bg>
    <p:spTree>
      <p:nvGrpSpPr>
        <p:cNvPr id="1" name=""/>
        <p:cNvGrpSpPr/>
        <p:nvPr/>
      </p:nvGrpSpPr>
      <p:grpSpPr>
        <a:xfrm>
          <a:off x="0" y="0"/>
          <a:ext cx="0" cy="0"/>
          <a:chOff x="0" y="0"/>
          <a:chExt cx="0" cy="0"/>
        </a:xfrm>
      </p:grpSpPr>
      <p:sp>
        <p:nvSpPr>
          <p:cNvPr id="3" name="圖片版面配置區 2">
            <a:extLst>
              <a:ext uri="{FF2B5EF4-FFF2-40B4-BE49-F238E27FC236}">
                <a16:creationId xmlns:a16="http://schemas.microsoft.com/office/drawing/2014/main" id="{DE635FD8-712D-4EE2-A5B6-3DD8DE9C25E9}"/>
              </a:ext>
            </a:extLst>
          </p:cNvPr>
          <p:cNvSpPr>
            <a:spLocks noGrp="1"/>
          </p:cNvSpPr>
          <p:nvPr>
            <p:ph type="pic" sz="quarter" idx="10"/>
          </p:nvPr>
        </p:nvSpPr>
        <p:spPr>
          <a:xfrm>
            <a:off x="0" y="0"/>
            <a:ext cx="12192000" cy="6858000"/>
          </a:xfrm>
        </p:spPr>
        <p:txBody>
          <a:bodyPr rtlCol="0"/>
          <a:lstStyle>
            <a:lvl1pPr marL="0" indent="0" algn="ctr">
              <a:buNone/>
              <a:defRPr>
                <a:latin typeface="Microsoft JhengHei UI" panose="020B0604030504040204" pitchFamily="34" charset="-120"/>
                <a:ea typeface="Microsoft JhengHei UI" panose="020B0604030504040204" pitchFamily="34" charset="-120"/>
              </a:defRPr>
            </a:lvl1pPr>
          </a:lstStyle>
          <a:p>
            <a:pPr rtl="0"/>
            <a:r>
              <a:rPr lang="zh-TW" altLang="en-US" noProof="0"/>
              <a:t>按一下圖示以新增圖片</a:t>
            </a:r>
          </a:p>
        </p:txBody>
      </p:sp>
      <p:sp>
        <p:nvSpPr>
          <p:cNvPr id="14" name="文字版面配置區 13">
            <a:extLst>
              <a:ext uri="{FF2B5EF4-FFF2-40B4-BE49-F238E27FC236}">
                <a16:creationId xmlns:a16="http://schemas.microsoft.com/office/drawing/2014/main" id="{F80209DF-C4D9-43B8-AA05-F53619153042}"/>
              </a:ext>
            </a:extLst>
          </p:cNvPr>
          <p:cNvSpPr>
            <a:spLocks noGrp="1"/>
          </p:cNvSpPr>
          <p:nvPr>
            <p:ph type="body" sz="quarter" idx="12"/>
          </p:nvPr>
        </p:nvSpPr>
        <p:spPr>
          <a:xfrm>
            <a:off x="3512343" y="5922140"/>
            <a:ext cx="5167313" cy="518795"/>
          </a:xfrm>
        </p:spPr>
        <p:txBody>
          <a:bodyPr rtlCol="0">
            <a:noAutofit/>
          </a:bodyPr>
          <a:lstStyle>
            <a:lvl1pPr marL="0" indent="0" algn="ctr">
              <a:buNone/>
              <a:defRPr sz="1800" spc="300">
                <a:solidFill>
                  <a:schemeClr val="tx1"/>
                </a:solidFill>
                <a:latin typeface="Microsoft JhengHei UI" panose="020B0604030504040204" pitchFamily="34" charset="-120"/>
                <a:ea typeface="Microsoft JhengHei UI" panose="020B0604030504040204" pitchFamily="34" charset="-120"/>
              </a:defRPr>
            </a:lvl1pPr>
            <a:lvl2pPr marL="457200" indent="0">
              <a:buNone/>
              <a:defRPr/>
            </a:lvl2pPr>
          </a:lstStyle>
          <a:p>
            <a:pPr lvl="0" rtl="0"/>
            <a:r>
              <a:rPr lang="zh-TW" altLang="en-US" noProof="0"/>
              <a:t>按一下以編輯母片文字樣式</a:t>
            </a:r>
          </a:p>
        </p:txBody>
      </p:sp>
      <p:sp>
        <p:nvSpPr>
          <p:cNvPr id="7" name="文字版面配置區 6">
            <a:extLst>
              <a:ext uri="{FF2B5EF4-FFF2-40B4-BE49-F238E27FC236}">
                <a16:creationId xmlns:a16="http://schemas.microsoft.com/office/drawing/2014/main" id="{758235C5-25B1-4243-9762-4AAD3C08E8BE}"/>
              </a:ext>
            </a:extLst>
          </p:cNvPr>
          <p:cNvSpPr>
            <a:spLocks noGrp="1"/>
          </p:cNvSpPr>
          <p:nvPr>
            <p:ph type="body" idx="1" hasCustomPrompt="1"/>
          </p:nvPr>
        </p:nvSpPr>
        <p:spPr>
          <a:xfrm>
            <a:off x="4038600" y="3608511"/>
            <a:ext cx="4114800" cy="518795"/>
          </a:xfrm>
          <a:gradFill flip="none" rotWithShape="1">
            <a:gsLst>
              <a:gs pos="0">
                <a:schemeClr val="accent5"/>
              </a:gs>
              <a:gs pos="100000">
                <a:schemeClr val="accent2">
                  <a:lumMod val="97000"/>
                  <a:lumOff val="3000"/>
                </a:schemeClr>
              </a:gs>
              <a:gs pos="50000">
                <a:schemeClr val="accent1"/>
              </a:gs>
            </a:gsLst>
            <a:lin ang="10800000" scaled="1"/>
            <a:tileRect/>
          </a:gradFill>
        </p:spPr>
        <p:txBody>
          <a:bodyPr rtlCol="0">
            <a:noAutofit/>
          </a:bodyPr>
          <a:lstStyle>
            <a:lvl1pPr marL="0" indent="0" algn="ctr">
              <a:buNone/>
              <a:defRPr sz="1800" cap="all" baseline="0">
                <a:latin typeface="Microsoft JhengHei UI" panose="020B0604030504040204" pitchFamily="34" charset="-120"/>
                <a:ea typeface="Microsoft JhengHei UI" panose="020B0604030504040204" pitchFamily="34" charset="-120"/>
              </a:defRPr>
            </a:lvl1pPr>
          </a:lstStyle>
          <a:p>
            <a:pPr rtl="0"/>
            <a:r>
              <a:rPr lang="zh-TW" altLang="en-US" spc="300" noProof="0"/>
              <a:t>年度檢閱​​</a:t>
            </a:r>
          </a:p>
        </p:txBody>
      </p:sp>
      <p:sp>
        <p:nvSpPr>
          <p:cNvPr id="2" name="標題 1">
            <a:extLst>
              <a:ext uri="{FF2B5EF4-FFF2-40B4-BE49-F238E27FC236}">
                <a16:creationId xmlns:a16="http://schemas.microsoft.com/office/drawing/2014/main" id="{298B2C6E-DB6F-4476-8E95-9F6EC79392FD}"/>
              </a:ext>
            </a:extLst>
          </p:cNvPr>
          <p:cNvSpPr>
            <a:spLocks noGrp="1"/>
          </p:cNvSpPr>
          <p:nvPr>
            <p:ph type="title" hasCustomPrompt="1"/>
          </p:nvPr>
        </p:nvSpPr>
        <p:spPr>
          <a:xfrm>
            <a:off x="350836" y="2445633"/>
            <a:ext cx="11490325" cy="823913"/>
          </a:xfrm>
        </p:spPr>
        <p:txBody>
          <a:bodyPr rtlCol="0">
            <a:noAutofit/>
          </a:bodyPr>
          <a:lstStyle>
            <a:lvl1pPr>
              <a:lnSpc>
                <a:spcPct val="150000"/>
              </a:lnSpc>
              <a:spcBef>
                <a:spcPts val="1000"/>
              </a:spcBef>
              <a:defRPr sz="4000" cap="all" spc="300" baseline="0">
                <a:latin typeface="Microsoft JhengHei UI" panose="020B0604030504040204" pitchFamily="34" charset="-120"/>
                <a:ea typeface="Microsoft JhengHei UI" panose="020B0604030504040204" pitchFamily="34" charset="-120"/>
              </a:defRPr>
            </a:lvl1pPr>
          </a:lstStyle>
          <a:p>
            <a:pPr rtl="0"/>
            <a:r>
              <a:rPr lang="zh-TW" altLang="en-US" noProof="0"/>
              <a:t>按一下以編輯母片文字樣式</a:t>
            </a:r>
          </a:p>
        </p:txBody>
      </p:sp>
    </p:spTree>
    <p:extLst>
      <p:ext uri="{BB962C8B-B14F-4D97-AF65-F5344CB8AC3E}">
        <p14:creationId xmlns:p14="http://schemas.microsoft.com/office/powerpoint/2010/main" val="3182303122"/>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摘要">
    <p:spTree>
      <p:nvGrpSpPr>
        <p:cNvPr id="1" name=""/>
        <p:cNvGrpSpPr/>
        <p:nvPr/>
      </p:nvGrpSpPr>
      <p:grpSpPr>
        <a:xfrm>
          <a:off x="0" y="0"/>
          <a:ext cx="0" cy="0"/>
          <a:chOff x="0" y="0"/>
          <a:chExt cx="0" cy="0"/>
        </a:xfrm>
      </p:grpSpPr>
      <p:sp>
        <p:nvSpPr>
          <p:cNvPr id="9" name="圖片版面配置區 8">
            <a:extLst>
              <a:ext uri="{FF2B5EF4-FFF2-40B4-BE49-F238E27FC236}">
                <a16:creationId xmlns:a16="http://schemas.microsoft.com/office/drawing/2014/main" id="{186FE9B2-6286-484B-8943-95EE0B6B0267}"/>
              </a:ext>
            </a:extLst>
          </p:cNvPr>
          <p:cNvSpPr>
            <a:spLocks noGrp="1"/>
          </p:cNvSpPr>
          <p:nvPr>
            <p:ph type="pic" sz="quarter" idx="14"/>
          </p:nvPr>
        </p:nvSpPr>
        <p:spPr>
          <a:xfrm>
            <a:off x="0" y="0"/>
            <a:ext cx="5416550" cy="6858000"/>
          </a:xfrm>
          <a:effectLst/>
        </p:spPr>
        <p:txBody>
          <a:bodyPr rtlCol="0" anchor="ctr"/>
          <a:lstStyle>
            <a:lvl1pPr marL="0" indent="0" algn="ctr">
              <a:buNone/>
              <a:defRPr>
                <a:latin typeface="Microsoft JhengHei UI" panose="020B0604030504040204" pitchFamily="34" charset="-120"/>
                <a:ea typeface="Microsoft JhengHei UI" panose="020B0604030504040204" pitchFamily="34" charset="-120"/>
              </a:defRPr>
            </a:lvl1pPr>
          </a:lstStyle>
          <a:p>
            <a:pPr rtl="0"/>
            <a:r>
              <a:rPr lang="zh-TW" altLang="en-US" noProof="0"/>
              <a:t>按一下圖示以新增圖片</a:t>
            </a:r>
          </a:p>
        </p:txBody>
      </p:sp>
      <p:sp>
        <p:nvSpPr>
          <p:cNvPr id="11" name="投影片編號預留位置 5">
            <a:extLst>
              <a:ext uri="{FF2B5EF4-FFF2-40B4-BE49-F238E27FC236}">
                <a16:creationId xmlns:a16="http://schemas.microsoft.com/office/drawing/2014/main" id="{7D4E8708-8565-4A5B-9D9E-1D4F40EAF909}"/>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latin typeface="Microsoft JhengHei UI" panose="020B0604030504040204" pitchFamily="34" charset="-120"/>
                <a:ea typeface="Microsoft JhengHei UI" panose="020B0604030504040204" pitchFamily="34" charset="-120"/>
              </a:defRPr>
            </a:lvl1pPr>
          </a:lstStyle>
          <a:p>
            <a:fld id="{8C2E478F-E849-4A8C-AF1F-CBCC78A7CBFA}" type="slidenum">
              <a:rPr lang="en-US" altLang="zh-TW" noProof="0" smtClean="0"/>
              <a:pPr/>
              <a:t>‹#›</a:t>
            </a:fld>
            <a:endParaRPr lang="zh-TW" altLang="en-US" noProof="0"/>
          </a:p>
        </p:txBody>
      </p:sp>
      <p:sp>
        <p:nvSpPr>
          <p:cNvPr id="16" name="內容版面配置區 8">
            <a:extLst>
              <a:ext uri="{FF2B5EF4-FFF2-40B4-BE49-F238E27FC236}">
                <a16:creationId xmlns:a16="http://schemas.microsoft.com/office/drawing/2014/main" id="{42436126-0370-4532-A8AD-D20897982AD2}"/>
              </a:ext>
            </a:extLst>
          </p:cNvPr>
          <p:cNvSpPr>
            <a:spLocks noGrp="1"/>
          </p:cNvSpPr>
          <p:nvPr>
            <p:ph idx="1" hasCustomPrompt="1"/>
          </p:nvPr>
        </p:nvSpPr>
        <p:spPr>
          <a:xfrm>
            <a:off x="6096000" y="1661160"/>
            <a:ext cx="4646246" cy="2218585"/>
          </a:xfrm>
        </p:spPr>
        <p:txBody>
          <a:bodyPr rtlCol="0">
            <a:noAutofit/>
          </a:bodyPr>
          <a:lstStyle>
            <a:lvl1pPr>
              <a:defRPr>
                <a:latin typeface="Microsoft JhengHei UI" panose="020B0604030504040204" pitchFamily="34" charset="-120"/>
                <a:ea typeface="Microsoft JhengHei UI" panose="020B0604030504040204" pitchFamily="34" charset="-120"/>
              </a:defRPr>
            </a:lvl1pPr>
          </a:lstStyle>
          <a:p>
            <a:pPr marL="0" indent="0" rtl="0">
              <a:lnSpc>
                <a:spcPct val="100000"/>
              </a:lnSpc>
              <a:buNone/>
            </a:pPr>
            <a:r>
              <a:rPr lang="zh-TW" altLang="en-US" sz="1600" noProof="0">
                <a:cs typeface="Biome Light" panose="020B0303030204020804" pitchFamily="34" charset="0"/>
              </a:rPr>
              <a:t>按一下以編輯母片文字樣式。</a:t>
            </a:r>
          </a:p>
          <a:p>
            <a:pPr marL="0" indent="0" rtl="0">
              <a:buNone/>
            </a:pPr>
            <a:endParaRPr lang="zh-TW" altLang="en-US" noProof="0"/>
          </a:p>
        </p:txBody>
      </p:sp>
      <p:sp>
        <p:nvSpPr>
          <p:cNvPr id="17" name="投影片編號版面配置區 70">
            <a:extLst>
              <a:ext uri="{FF2B5EF4-FFF2-40B4-BE49-F238E27FC236}">
                <a16:creationId xmlns:a16="http://schemas.microsoft.com/office/drawing/2014/main" id="{AEC105AD-E933-4969-B038-0ABD6F013167}"/>
              </a:ext>
            </a:extLst>
          </p:cNvPr>
          <p:cNvSpPr txBox="1">
            <a:spLocks/>
          </p:cNvSpPr>
          <p:nvPr userDrawn="1"/>
        </p:nvSpPr>
        <p:spPr>
          <a:xfrm>
            <a:off x="11549269" y="6468303"/>
            <a:ext cx="443948"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fld id="{8C2E478F-E849-4A8C-AF1F-CBCC78A7CBFA}" type="slidenum">
              <a:rPr lang="en-US" altLang="zh-TW" noProof="0" smtClean="0">
                <a:latin typeface="Microsoft JhengHei UI" panose="020B0604030504040204" pitchFamily="34" charset="-120"/>
                <a:ea typeface="Microsoft JhengHei UI" panose="020B0604030504040204" pitchFamily="34" charset="-120"/>
              </a:rPr>
              <a:pPr/>
              <a:t>‹#›</a:t>
            </a:fld>
            <a:endParaRPr lang="zh-TW" altLang="en-US" noProof="0">
              <a:latin typeface="Microsoft JhengHei UI" panose="020B0604030504040204" pitchFamily="34" charset="-120"/>
              <a:ea typeface="Microsoft JhengHei UI" panose="020B0604030504040204" pitchFamily="34" charset="-120"/>
            </a:endParaRPr>
          </a:p>
        </p:txBody>
      </p:sp>
      <p:sp>
        <p:nvSpPr>
          <p:cNvPr id="7" name="標題 1">
            <a:extLst>
              <a:ext uri="{FF2B5EF4-FFF2-40B4-BE49-F238E27FC236}">
                <a16:creationId xmlns:a16="http://schemas.microsoft.com/office/drawing/2014/main" id="{76CDEBF2-B5C9-4887-B717-81C3D1A73CA9}"/>
              </a:ext>
            </a:extLst>
          </p:cNvPr>
          <p:cNvSpPr>
            <a:spLocks noGrp="1"/>
          </p:cNvSpPr>
          <p:nvPr>
            <p:ph type="title"/>
          </p:nvPr>
        </p:nvSpPr>
        <p:spPr>
          <a:xfrm>
            <a:off x="6095999" y="612037"/>
            <a:ext cx="5897218" cy="884238"/>
          </a:xfrm>
        </p:spPr>
        <p:txBody>
          <a:bodyPr lIns="91440" rIns="91440" rtlCol="0" anchor="t">
            <a:noAutofit/>
          </a:bodyPr>
          <a:lstStyle>
            <a:lvl1pPr algn="l">
              <a:lnSpc>
                <a:spcPct val="150000"/>
              </a:lnSpc>
              <a:spcBef>
                <a:spcPts val="1000"/>
              </a:spcBef>
              <a:defRPr sz="3200">
                <a:solidFill>
                  <a:schemeClr val="tx1"/>
                </a:solidFill>
                <a:latin typeface="Microsoft JhengHei UI" panose="020B0604030504040204" pitchFamily="34" charset="-120"/>
                <a:ea typeface="Microsoft JhengHei UI" panose="020B0604030504040204" pitchFamily="34" charset="-120"/>
              </a:defRPr>
            </a:lvl1pPr>
          </a:lstStyle>
          <a:p>
            <a:pPr rtl="0"/>
            <a:r>
              <a:rPr lang="zh-TW" altLang="en-US" noProof="0"/>
              <a:t>按一下以編輯母片標題樣式</a:t>
            </a:r>
          </a:p>
        </p:txBody>
      </p:sp>
      <p:sp>
        <p:nvSpPr>
          <p:cNvPr id="2" name="矩形 1">
            <a:extLst>
              <a:ext uri="{FF2B5EF4-FFF2-40B4-BE49-F238E27FC236}">
                <a16:creationId xmlns:a16="http://schemas.microsoft.com/office/drawing/2014/main" id="{016A7FA3-8C13-4E5A-88C4-4357C8ACD73E}"/>
              </a:ext>
              <a:ext uri="{C183D7F6-B498-43B3-948B-1728B52AA6E4}">
                <adec:decorative xmlns:adec="http://schemas.microsoft.com/office/drawing/2017/decorative" val="1"/>
              </a:ext>
            </a:extLst>
          </p:cNvPr>
          <p:cNvSpPr/>
          <p:nvPr userDrawn="1"/>
        </p:nvSpPr>
        <p:spPr>
          <a:xfrm>
            <a:off x="6107044" y="6303963"/>
            <a:ext cx="301498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TW" altLang="en-US" noProof="0">
              <a:latin typeface="Microsoft JhengHei UI" panose="020B0604030504040204" pitchFamily="34" charset="-120"/>
              <a:ea typeface="Microsoft JhengHei UI" panose="020B0604030504040204" pitchFamily="34" charset="-120"/>
            </a:endParaRPr>
          </a:p>
        </p:txBody>
      </p:sp>
    </p:spTree>
    <p:extLst>
      <p:ext uri="{BB962C8B-B14F-4D97-AF65-F5344CB8AC3E}">
        <p14:creationId xmlns:p14="http://schemas.microsoft.com/office/powerpoint/2010/main" val="37131968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結語">
    <p:bg>
      <p:bgRef idx="1001">
        <a:schemeClr val="bg1"/>
      </p:bgRef>
    </p:bg>
    <p:spTree>
      <p:nvGrpSpPr>
        <p:cNvPr id="1" name=""/>
        <p:cNvGrpSpPr/>
        <p:nvPr/>
      </p:nvGrpSpPr>
      <p:grpSpPr>
        <a:xfrm>
          <a:off x="0" y="0"/>
          <a:ext cx="0" cy="0"/>
          <a:chOff x="0" y="0"/>
          <a:chExt cx="0" cy="0"/>
        </a:xfrm>
      </p:grpSpPr>
      <p:sp>
        <p:nvSpPr>
          <p:cNvPr id="3" name="圖片版面配置區 2">
            <a:extLst>
              <a:ext uri="{FF2B5EF4-FFF2-40B4-BE49-F238E27FC236}">
                <a16:creationId xmlns:a16="http://schemas.microsoft.com/office/drawing/2014/main" id="{DE635FD8-712D-4EE2-A5B6-3DD8DE9C25E9}"/>
              </a:ext>
            </a:extLst>
          </p:cNvPr>
          <p:cNvSpPr>
            <a:spLocks noGrp="1"/>
          </p:cNvSpPr>
          <p:nvPr>
            <p:ph type="pic" sz="quarter" idx="10"/>
          </p:nvPr>
        </p:nvSpPr>
        <p:spPr>
          <a:xfrm>
            <a:off x="0" y="0"/>
            <a:ext cx="12192000" cy="6858000"/>
          </a:xfrm>
        </p:spPr>
        <p:txBody>
          <a:bodyPr rtlCol="0"/>
          <a:lstStyle>
            <a:lvl1pPr marL="0" indent="0" algn="ctr">
              <a:buNone/>
              <a:defRPr>
                <a:latin typeface="Microsoft JhengHei UI" panose="020B0604030504040204" pitchFamily="34" charset="-120"/>
                <a:ea typeface="Microsoft JhengHei UI" panose="020B0604030504040204" pitchFamily="34" charset="-120"/>
              </a:defRPr>
            </a:lvl1pPr>
          </a:lstStyle>
          <a:p>
            <a:pPr rtl="0"/>
            <a:r>
              <a:rPr lang="zh-TW" altLang="en-US" noProof="0"/>
              <a:t>按一下圖示以新增圖片</a:t>
            </a:r>
          </a:p>
        </p:txBody>
      </p:sp>
      <p:sp>
        <p:nvSpPr>
          <p:cNvPr id="6" name="標題 5">
            <a:extLst>
              <a:ext uri="{FF2B5EF4-FFF2-40B4-BE49-F238E27FC236}">
                <a16:creationId xmlns:a16="http://schemas.microsoft.com/office/drawing/2014/main" id="{D9074D0F-754F-4F2C-A410-F222D2D2346E}"/>
              </a:ext>
            </a:extLst>
          </p:cNvPr>
          <p:cNvSpPr>
            <a:spLocks noGrp="1"/>
          </p:cNvSpPr>
          <p:nvPr>
            <p:ph type="title" idx="4294967295"/>
          </p:nvPr>
        </p:nvSpPr>
        <p:spPr>
          <a:xfrm>
            <a:off x="702365" y="1660810"/>
            <a:ext cx="10787270" cy="830649"/>
          </a:xfrm>
        </p:spPr>
        <p:txBody>
          <a:bodyPr rtlCol="0">
            <a:noAutofit/>
          </a:bodyPr>
          <a:lstStyle>
            <a:lvl1pPr>
              <a:defRPr>
                <a:latin typeface="Microsoft JhengHei UI" panose="020B0604030504040204" pitchFamily="34" charset="-120"/>
                <a:ea typeface="Microsoft JhengHei UI" panose="020B0604030504040204" pitchFamily="34" charset="-120"/>
              </a:defRPr>
            </a:lvl1pPr>
          </a:lstStyle>
          <a:p>
            <a:pPr rtl="0"/>
            <a:r>
              <a:rPr lang="zh-TW" altLang="en-US" sz="4000" spc="300" noProof="0"/>
              <a:t>按一下以編輯母片標題樣式</a:t>
            </a:r>
          </a:p>
        </p:txBody>
      </p:sp>
      <p:sp>
        <p:nvSpPr>
          <p:cNvPr id="14" name="文字版面配置區 13">
            <a:extLst>
              <a:ext uri="{FF2B5EF4-FFF2-40B4-BE49-F238E27FC236}">
                <a16:creationId xmlns:a16="http://schemas.microsoft.com/office/drawing/2014/main" id="{F80209DF-C4D9-43B8-AA05-F53619153042}"/>
              </a:ext>
            </a:extLst>
          </p:cNvPr>
          <p:cNvSpPr>
            <a:spLocks noGrp="1"/>
          </p:cNvSpPr>
          <p:nvPr>
            <p:ph type="body" sz="quarter" idx="12"/>
          </p:nvPr>
        </p:nvSpPr>
        <p:spPr>
          <a:xfrm>
            <a:off x="3512343" y="5137992"/>
            <a:ext cx="5167313" cy="518795"/>
          </a:xfrm>
          <a:gradFill flip="none" rotWithShape="1">
            <a:gsLst>
              <a:gs pos="0">
                <a:schemeClr val="accent5"/>
              </a:gs>
              <a:gs pos="100000">
                <a:schemeClr val="accent2">
                  <a:lumMod val="97000"/>
                  <a:lumOff val="3000"/>
                </a:schemeClr>
              </a:gs>
              <a:gs pos="50000">
                <a:schemeClr val="accent1"/>
              </a:gs>
            </a:gsLst>
            <a:lin ang="10800000" scaled="1"/>
            <a:tileRect/>
          </a:gradFill>
        </p:spPr>
        <p:txBody>
          <a:bodyPr rtlCol="0">
            <a:noAutofit/>
          </a:bodyPr>
          <a:lstStyle>
            <a:lvl1pPr marL="0" indent="0" algn="ctr">
              <a:buNone/>
              <a:defRPr sz="1800" spc="300">
                <a:solidFill>
                  <a:schemeClr val="tx1"/>
                </a:solidFill>
                <a:latin typeface="Microsoft JhengHei UI" panose="020B0604030504040204" pitchFamily="34" charset="-120"/>
                <a:ea typeface="Microsoft JhengHei UI" panose="020B0604030504040204" pitchFamily="34" charset="-120"/>
              </a:defRPr>
            </a:lvl1pPr>
            <a:lvl2pPr marL="457200" indent="0">
              <a:buNone/>
              <a:defRPr/>
            </a:lvl2pPr>
          </a:lstStyle>
          <a:p>
            <a:pPr lvl="0" rtl="0"/>
            <a:r>
              <a:rPr lang="zh-TW" altLang="en-US" noProof="0"/>
              <a:t>按一下以編輯母片文字樣式</a:t>
            </a:r>
          </a:p>
        </p:txBody>
      </p:sp>
      <p:sp>
        <p:nvSpPr>
          <p:cNvPr id="31" name="文字版面配置區 13">
            <a:extLst>
              <a:ext uri="{FF2B5EF4-FFF2-40B4-BE49-F238E27FC236}">
                <a16:creationId xmlns:a16="http://schemas.microsoft.com/office/drawing/2014/main" id="{1D89734B-03E0-4ADE-8F62-C819F3E976D5}"/>
              </a:ext>
            </a:extLst>
          </p:cNvPr>
          <p:cNvSpPr>
            <a:spLocks noGrp="1"/>
          </p:cNvSpPr>
          <p:nvPr>
            <p:ph type="body" sz="quarter" idx="16"/>
          </p:nvPr>
        </p:nvSpPr>
        <p:spPr>
          <a:xfrm>
            <a:off x="588194" y="3903126"/>
            <a:ext cx="3064668" cy="518795"/>
          </a:xfrm>
        </p:spPr>
        <p:txBody>
          <a:bodyPr rtlCol="0">
            <a:noAutofit/>
          </a:bodyPr>
          <a:lstStyle>
            <a:lvl1pPr marL="0" indent="0" algn="ctr">
              <a:buNone/>
              <a:defRPr sz="1800" spc="300">
                <a:solidFill>
                  <a:schemeClr val="tx1"/>
                </a:solidFill>
                <a:latin typeface="Microsoft JhengHei UI" panose="020B0604030504040204" pitchFamily="34" charset="-120"/>
                <a:ea typeface="Microsoft JhengHei UI" panose="020B0604030504040204" pitchFamily="34" charset="-120"/>
              </a:defRPr>
            </a:lvl1pPr>
            <a:lvl2pPr marL="457200" indent="0">
              <a:buNone/>
              <a:defRPr/>
            </a:lvl2pPr>
          </a:lstStyle>
          <a:p>
            <a:pPr lvl="0" rtl="0"/>
            <a:r>
              <a:rPr lang="zh-TW" altLang="en-US" noProof="0"/>
              <a:t>按一下以編輯母片文字樣式</a:t>
            </a:r>
          </a:p>
        </p:txBody>
      </p:sp>
      <p:sp>
        <p:nvSpPr>
          <p:cNvPr id="32" name="文字版面配置區 13">
            <a:extLst>
              <a:ext uri="{FF2B5EF4-FFF2-40B4-BE49-F238E27FC236}">
                <a16:creationId xmlns:a16="http://schemas.microsoft.com/office/drawing/2014/main" id="{85971F4D-8B59-4B3E-9169-64E0EF1BA85F}"/>
              </a:ext>
            </a:extLst>
          </p:cNvPr>
          <p:cNvSpPr>
            <a:spLocks noGrp="1"/>
          </p:cNvSpPr>
          <p:nvPr>
            <p:ph type="body" sz="quarter" idx="17"/>
          </p:nvPr>
        </p:nvSpPr>
        <p:spPr>
          <a:xfrm>
            <a:off x="4563664" y="3893330"/>
            <a:ext cx="3064668" cy="518795"/>
          </a:xfrm>
        </p:spPr>
        <p:txBody>
          <a:bodyPr rtlCol="0">
            <a:noAutofit/>
          </a:bodyPr>
          <a:lstStyle>
            <a:lvl1pPr marL="0" indent="0" algn="ctr">
              <a:buNone/>
              <a:defRPr sz="1800" spc="300">
                <a:solidFill>
                  <a:schemeClr val="tx1"/>
                </a:solidFill>
                <a:latin typeface="Microsoft JhengHei UI" panose="020B0604030504040204" pitchFamily="34" charset="-120"/>
                <a:ea typeface="Microsoft JhengHei UI" panose="020B0604030504040204" pitchFamily="34" charset="-120"/>
              </a:defRPr>
            </a:lvl1pPr>
            <a:lvl2pPr marL="457200" indent="0">
              <a:buNone/>
              <a:defRPr/>
            </a:lvl2pPr>
          </a:lstStyle>
          <a:p>
            <a:pPr lvl="0" rtl="0"/>
            <a:r>
              <a:rPr lang="zh-TW" altLang="en-US" noProof="0"/>
              <a:t>按一下以編輯母片文字樣式</a:t>
            </a:r>
          </a:p>
        </p:txBody>
      </p:sp>
      <p:sp>
        <p:nvSpPr>
          <p:cNvPr id="33" name="文字版面配置區 13">
            <a:extLst>
              <a:ext uri="{FF2B5EF4-FFF2-40B4-BE49-F238E27FC236}">
                <a16:creationId xmlns:a16="http://schemas.microsoft.com/office/drawing/2014/main" id="{90B19777-E2ED-419C-B486-857117FD081B}"/>
              </a:ext>
            </a:extLst>
          </p:cNvPr>
          <p:cNvSpPr>
            <a:spLocks noGrp="1"/>
          </p:cNvSpPr>
          <p:nvPr>
            <p:ph type="body" sz="quarter" idx="18"/>
          </p:nvPr>
        </p:nvSpPr>
        <p:spPr>
          <a:xfrm>
            <a:off x="8539138" y="3903126"/>
            <a:ext cx="3064668" cy="518795"/>
          </a:xfrm>
        </p:spPr>
        <p:txBody>
          <a:bodyPr rtlCol="0">
            <a:noAutofit/>
          </a:bodyPr>
          <a:lstStyle>
            <a:lvl1pPr marL="0" indent="0" algn="ctr">
              <a:buNone/>
              <a:defRPr sz="1800" spc="300">
                <a:solidFill>
                  <a:schemeClr val="tx1"/>
                </a:solidFill>
                <a:latin typeface="Microsoft JhengHei UI" panose="020B0604030504040204" pitchFamily="34" charset="-120"/>
                <a:ea typeface="Microsoft JhengHei UI" panose="020B0604030504040204" pitchFamily="34" charset="-120"/>
              </a:defRPr>
            </a:lvl1pPr>
            <a:lvl2pPr marL="457200" indent="0">
              <a:buNone/>
              <a:defRPr/>
            </a:lvl2pPr>
          </a:lstStyle>
          <a:p>
            <a:pPr lvl="0" rtl="0"/>
            <a:r>
              <a:rPr lang="zh-TW" altLang="en-US" noProof="0"/>
              <a:t>按一下以編輯母片文字樣式</a:t>
            </a:r>
          </a:p>
        </p:txBody>
      </p:sp>
      <p:sp>
        <p:nvSpPr>
          <p:cNvPr id="34" name="線上影像預留位置 33">
            <a:extLst>
              <a:ext uri="{FF2B5EF4-FFF2-40B4-BE49-F238E27FC236}">
                <a16:creationId xmlns:a16="http://schemas.microsoft.com/office/drawing/2014/main" id="{1A58EB44-F532-4998-B316-61C738C37BF5}"/>
              </a:ext>
            </a:extLst>
          </p:cNvPr>
          <p:cNvSpPr>
            <a:spLocks noGrp="1"/>
          </p:cNvSpPr>
          <p:nvPr>
            <p:ph type="clipArt" sz="quarter" idx="19" hasCustomPrompt="1"/>
          </p:nvPr>
        </p:nvSpPr>
        <p:spPr>
          <a:xfrm>
            <a:off x="1754768" y="3098985"/>
            <a:ext cx="731520" cy="731520"/>
          </a:xfrm>
        </p:spPr>
        <p:txBody>
          <a:bodyPr rtlCol="0">
            <a:noAutofit/>
          </a:bodyPr>
          <a:lstStyle>
            <a:lvl1pPr marL="0" indent="0">
              <a:buNone/>
              <a:defRPr>
                <a:latin typeface="Microsoft JhengHei UI" panose="020B0604030504040204" pitchFamily="34" charset="-120"/>
                <a:ea typeface="Microsoft JhengHei UI" panose="020B0604030504040204" pitchFamily="34" charset="-120"/>
              </a:defRPr>
            </a:lvl1pPr>
          </a:lstStyle>
          <a:p>
            <a:pPr rtl="0"/>
            <a:r>
              <a:rPr lang="zh-TW" altLang="en-US" noProof="0"/>
              <a:t>圖示</a:t>
            </a:r>
          </a:p>
        </p:txBody>
      </p:sp>
      <p:sp>
        <p:nvSpPr>
          <p:cNvPr id="35" name="線上影像預留位置 33">
            <a:extLst>
              <a:ext uri="{FF2B5EF4-FFF2-40B4-BE49-F238E27FC236}">
                <a16:creationId xmlns:a16="http://schemas.microsoft.com/office/drawing/2014/main" id="{33763C3C-3545-40BD-9B2C-DC4C0E4CE819}"/>
              </a:ext>
            </a:extLst>
          </p:cNvPr>
          <p:cNvSpPr>
            <a:spLocks noGrp="1"/>
          </p:cNvSpPr>
          <p:nvPr>
            <p:ph type="clipArt" sz="quarter" idx="20" hasCustomPrompt="1"/>
          </p:nvPr>
        </p:nvSpPr>
        <p:spPr>
          <a:xfrm>
            <a:off x="5730240" y="3098985"/>
            <a:ext cx="731520" cy="731520"/>
          </a:xfrm>
        </p:spPr>
        <p:txBody>
          <a:bodyPr rtlCol="0">
            <a:noAutofit/>
          </a:bodyPr>
          <a:lstStyle>
            <a:lvl1pPr marL="0" indent="0">
              <a:buNone/>
              <a:defRPr>
                <a:latin typeface="Microsoft JhengHei UI" panose="020B0604030504040204" pitchFamily="34" charset="-120"/>
                <a:ea typeface="Microsoft JhengHei UI" panose="020B0604030504040204" pitchFamily="34" charset="-120"/>
              </a:defRPr>
            </a:lvl1pPr>
          </a:lstStyle>
          <a:p>
            <a:pPr rtl="0"/>
            <a:r>
              <a:rPr lang="zh-TW" altLang="en-US" noProof="0"/>
              <a:t>圖示</a:t>
            </a:r>
          </a:p>
        </p:txBody>
      </p:sp>
      <p:sp>
        <p:nvSpPr>
          <p:cNvPr id="36" name="線上影像預留位置 33">
            <a:extLst>
              <a:ext uri="{FF2B5EF4-FFF2-40B4-BE49-F238E27FC236}">
                <a16:creationId xmlns:a16="http://schemas.microsoft.com/office/drawing/2014/main" id="{1C5D3777-17F3-4225-8C52-2EF1DB4FD54A}"/>
              </a:ext>
            </a:extLst>
          </p:cNvPr>
          <p:cNvSpPr>
            <a:spLocks noGrp="1"/>
          </p:cNvSpPr>
          <p:nvPr>
            <p:ph type="clipArt" sz="quarter" idx="21" hasCustomPrompt="1"/>
          </p:nvPr>
        </p:nvSpPr>
        <p:spPr>
          <a:xfrm>
            <a:off x="9705712" y="3098985"/>
            <a:ext cx="731520" cy="731520"/>
          </a:xfrm>
        </p:spPr>
        <p:txBody>
          <a:bodyPr rtlCol="0">
            <a:noAutofit/>
          </a:bodyPr>
          <a:lstStyle>
            <a:lvl1pPr marL="0" indent="0">
              <a:buNone/>
              <a:defRPr>
                <a:latin typeface="Microsoft JhengHei UI" panose="020B0604030504040204" pitchFamily="34" charset="-120"/>
                <a:ea typeface="Microsoft JhengHei UI" panose="020B0604030504040204" pitchFamily="34" charset="-120"/>
              </a:defRPr>
            </a:lvl1pPr>
          </a:lstStyle>
          <a:p>
            <a:pPr rtl="0"/>
            <a:r>
              <a:rPr lang="zh-TW" altLang="en-US" noProof="0"/>
              <a:t>圖示</a:t>
            </a:r>
          </a:p>
        </p:txBody>
      </p:sp>
    </p:spTree>
    <p:extLst>
      <p:ext uri="{BB962C8B-B14F-4D97-AF65-F5344CB8AC3E}">
        <p14:creationId xmlns:p14="http://schemas.microsoft.com/office/powerpoint/2010/main" val="3173740392"/>
      </p:ext>
    </p:extLst>
  </p:cSld>
  <p:clrMapOvr>
    <a:overrideClrMapping bg1="dk1" tx1="lt1" bg2="dk2" tx2="lt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rmAutofit/>
          </a:bodyPr>
          <a:lstStyle>
            <a:lvl1pPr marL="609585" lvl="0" indent="-457189">
              <a:spcBef>
                <a:spcPts val="0"/>
              </a:spcBef>
              <a:spcAft>
                <a:spcPts val="0"/>
              </a:spcAft>
              <a:buSzPts val="1800"/>
              <a:buChar char="●"/>
              <a:defRPr/>
            </a:lvl1pPr>
            <a:lvl2pPr marL="1219170" lvl="1" indent="-423323">
              <a:spcBef>
                <a:spcPts val="0"/>
              </a:spcBef>
              <a:spcAft>
                <a:spcPts val="0"/>
              </a:spcAft>
              <a:buSzPts val="1400"/>
              <a:buChar char="○"/>
              <a:defRPr/>
            </a:lvl2pPr>
            <a:lvl3pPr marL="1828754" lvl="2" indent="-423323">
              <a:spcBef>
                <a:spcPts val="0"/>
              </a:spcBef>
              <a:spcAft>
                <a:spcPts val="0"/>
              </a:spcAft>
              <a:buSzPts val="1400"/>
              <a:buChar char="■"/>
              <a:defRPr/>
            </a:lvl3pPr>
            <a:lvl4pPr marL="2438339" lvl="3" indent="-423323">
              <a:spcBef>
                <a:spcPts val="0"/>
              </a:spcBef>
              <a:spcAft>
                <a:spcPts val="0"/>
              </a:spcAft>
              <a:buSzPts val="1400"/>
              <a:buChar char="●"/>
              <a:defRPr/>
            </a:lvl4pPr>
            <a:lvl5pPr marL="3047924" lvl="4" indent="-423323">
              <a:spcBef>
                <a:spcPts val="0"/>
              </a:spcBef>
              <a:spcAft>
                <a:spcPts val="0"/>
              </a:spcAft>
              <a:buSzPts val="1400"/>
              <a:buChar char="○"/>
              <a:defRPr/>
            </a:lvl5pPr>
            <a:lvl6pPr marL="3657509" lvl="5" indent="-423323">
              <a:spcBef>
                <a:spcPts val="0"/>
              </a:spcBef>
              <a:spcAft>
                <a:spcPts val="0"/>
              </a:spcAft>
              <a:buSzPts val="1400"/>
              <a:buChar char="■"/>
              <a:defRPr/>
            </a:lvl6pPr>
            <a:lvl7pPr marL="4267093" lvl="6" indent="-423323">
              <a:spcBef>
                <a:spcPts val="0"/>
              </a:spcBef>
              <a:spcAft>
                <a:spcPts val="0"/>
              </a:spcAft>
              <a:buSzPts val="1400"/>
              <a:buChar char="●"/>
              <a:defRPr/>
            </a:lvl7pPr>
            <a:lvl8pPr marL="4876678" lvl="7" indent="-423323">
              <a:spcBef>
                <a:spcPts val="0"/>
              </a:spcBef>
              <a:spcAft>
                <a:spcPts val="0"/>
              </a:spcAft>
              <a:buSzPts val="1400"/>
              <a:buChar char="○"/>
              <a:defRPr/>
            </a:lvl8pPr>
            <a:lvl9pPr marL="5486263" lvl="8" indent="-423323">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US" altLang="zh-TW" smtClean="0"/>
              <a:pPr/>
              <a:t>‹#›</a:t>
            </a:fld>
            <a:endParaRPr lang="zh-TW" altLang="en-US"/>
          </a:p>
        </p:txBody>
      </p:sp>
    </p:spTree>
    <p:extLst>
      <p:ext uri="{BB962C8B-B14F-4D97-AF65-F5344CB8AC3E}">
        <p14:creationId xmlns:p14="http://schemas.microsoft.com/office/powerpoint/2010/main" val="213413536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415611" y="992767"/>
            <a:ext cx="11360800" cy="27368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6933"/>
            </a:lvl1pPr>
            <a:lvl2pPr lvl="1" algn="ctr">
              <a:spcBef>
                <a:spcPts val="0"/>
              </a:spcBef>
              <a:spcAft>
                <a:spcPts val="0"/>
              </a:spcAft>
              <a:buSzPts val="5200"/>
              <a:buNone/>
              <a:defRPr sz="6933"/>
            </a:lvl2pPr>
            <a:lvl3pPr lvl="2" algn="ctr">
              <a:spcBef>
                <a:spcPts val="0"/>
              </a:spcBef>
              <a:spcAft>
                <a:spcPts val="0"/>
              </a:spcAft>
              <a:buSzPts val="5200"/>
              <a:buNone/>
              <a:defRPr sz="6933"/>
            </a:lvl3pPr>
            <a:lvl4pPr lvl="3" algn="ctr">
              <a:spcBef>
                <a:spcPts val="0"/>
              </a:spcBef>
              <a:spcAft>
                <a:spcPts val="0"/>
              </a:spcAft>
              <a:buSzPts val="5200"/>
              <a:buNone/>
              <a:defRPr sz="6933"/>
            </a:lvl4pPr>
            <a:lvl5pPr lvl="4" algn="ctr">
              <a:spcBef>
                <a:spcPts val="0"/>
              </a:spcBef>
              <a:spcAft>
                <a:spcPts val="0"/>
              </a:spcAft>
              <a:buSzPts val="5200"/>
              <a:buNone/>
              <a:defRPr sz="6933"/>
            </a:lvl5pPr>
            <a:lvl6pPr lvl="5" algn="ctr">
              <a:spcBef>
                <a:spcPts val="0"/>
              </a:spcBef>
              <a:spcAft>
                <a:spcPts val="0"/>
              </a:spcAft>
              <a:buSzPts val="5200"/>
              <a:buNone/>
              <a:defRPr sz="6933"/>
            </a:lvl6pPr>
            <a:lvl7pPr lvl="6" algn="ctr">
              <a:spcBef>
                <a:spcPts val="0"/>
              </a:spcBef>
              <a:spcAft>
                <a:spcPts val="0"/>
              </a:spcAft>
              <a:buSzPts val="5200"/>
              <a:buNone/>
              <a:defRPr sz="6933"/>
            </a:lvl7pPr>
            <a:lvl8pPr lvl="7" algn="ctr">
              <a:spcBef>
                <a:spcPts val="0"/>
              </a:spcBef>
              <a:spcAft>
                <a:spcPts val="0"/>
              </a:spcAft>
              <a:buSzPts val="5200"/>
              <a:buNone/>
              <a:defRPr sz="6933"/>
            </a:lvl8pPr>
            <a:lvl9pPr lvl="8" algn="ctr">
              <a:spcBef>
                <a:spcPts val="0"/>
              </a:spcBef>
              <a:spcAft>
                <a:spcPts val="0"/>
              </a:spcAft>
              <a:buSzPts val="5200"/>
              <a:buNone/>
              <a:defRPr sz="6933"/>
            </a:lvl9pPr>
          </a:lstStyle>
          <a:p>
            <a:endParaRPr/>
          </a:p>
        </p:txBody>
      </p:sp>
      <p:sp>
        <p:nvSpPr>
          <p:cNvPr id="11" name="Google Shape;11;p2"/>
          <p:cNvSpPr txBox="1">
            <a:spLocks noGrp="1"/>
          </p:cNvSpPr>
          <p:nvPr>
            <p:ph type="subTitle" idx="1"/>
          </p:nvPr>
        </p:nvSpPr>
        <p:spPr>
          <a:xfrm>
            <a:off x="415600" y="3778833"/>
            <a:ext cx="11360800" cy="10568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3733"/>
            </a:lvl1pPr>
            <a:lvl2pPr lvl="1" algn="ctr">
              <a:lnSpc>
                <a:spcPct val="100000"/>
              </a:lnSpc>
              <a:spcBef>
                <a:spcPts val="0"/>
              </a:spcBef>
              <a:spcAft>
                <a:spcPts val="0"/>
              </a:spcAft>
              <a:buSzPts val="2800"/>
              <a:buNone/>
              <a:defRPr sz="3733"/>
            </a:lvl2pPr>
            <a:lvl3pPr lvl="2" algn="ctr">
              <a:lnSpc>
                <a:spcPct val="100000"/>
              </a:lnSpc>
              <a:spcBef>
                <a:spcPts val="0"/>
              </a:spcBef>
              <a:spcAft>
                <a:spcPts val="0"/>
              </a:spcAft>
              <a:buSzPts val="2800"/>
              <a:buNone/>
              <a:defRPr sz="3733"/>
            </a:lvl3pPr>
            <a:lvl4pPr lvl="3" algn="ctr">
              <a:lnSpc>
                <a:spcPct val="100000"/>
              </a:lnSpc>
              <a:spcBef>
                <a:spcPts val="0"/>
              </a:spcBef>
              <a:spcAft>
                <a:spcPts val="0"/>
              </a:spcAft>
              <a:buSzPts val="2800"/>
              <a:buNone/>
              <a:defRPr sz="3733"/>
            </a:lvl4pPr>
            <a:lvl5pPr lvl="4" algn="ctr">
              <a:lnSpc>
                <a:spcPct val="100000"/>
              </a:lnSpc>
              <a:spcBef>
                <a:spcPts val="0"/>
              </a:spcBef>
              <a:spcAft>
                <a:spcPts val="0"/>
              </a:spcAft>
              <a:buSzPts val="2800"/>
              <a:buNone/>
              <a:defRPr sz="3733"/>
            </a:lvl5pPr>
            <a:lvl6pPr lvl="5" algn="ctr">
              <a:lnSpc>
                <a:spcPct val="100000"/>
              </a:lnSpc>
              <a:spcBef>
                <a:spcPts val="0"/>
              </a:spcBef>
              <a:spcAft>
                <a:spcPts val="0"/>
              </a:spcAft>
              <a:buSzPts val="2800"/>
              <a:buNone/>
              <a:defRPr sz="3733"/>
            </a:lvl6pPr>
            <a:lvl7pPr lvl="6" algn="ctr">
              <a:lnSpc>
                <a:spcPct val="100000"/>
              </a:lnSpc>
              <a:spcBef>
                <a:spcPts val="0"/>
              </a:spcBef>
              <a:spcAft>
                <a:spcPts val="0"/>
              </a:spcAft>
              <a:buSzPts val="2800"/>
              <a:buNone/>
              <a:defRPr sz="3733"/>
            </a:lvl7pPr>
            <a:lvl8pPr lvl="7" algn="ctr">
              <a:lnSpc>
                <a:spcPct val="100000"/>
              </a:lnSpc>
              <a:spcBef>
                <a:spcPts val="0"/>
              </a:spcBef>
              <a:spcAft>
                <a:spcPts val="0"/>
              </a:spcAft>
              <a:buSzPts val="2800"/>
              <a:buNone/>
              <a:defRPr sz="3733"/>
            </a:lvl8pPr>
            <a:lvl9pPr lvl="8" algn="ctr">
              <a:lnSpc>
                <a:spcPct val="100000"/>
              </a:lnSpc>
              <a:spcBef>
                <a:spcPts val="0"/>
              </a:spcBef>
              <a:spcAft>
                <a:spcPts val="0"/>
              </a:spcAft>
              <a:buSzPts val="2800"/>
              <a:buNone/>
              <a:defRPr sz="3733"/>
            </a:lvl9pPr>
          </a:lstStyle>
          <a:p>
            <a:endParaRPr/>
          </a:p>
        </p:txBody>
      </p:sp>
      <p:sp>
        <p:nvSpPr>
          <p:cNvPr id="12" name="Google Shape;12;p2"/>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US" altLang="zh-TW" smtClean="0"/>
              <a:pPr/>
              <a:t>‹#›</a:t>
            </a:fld>
            <a:endParaRPr lang="zh-TW" altLang="en-US"/>
          </a:p>
        </p:txBody>
      </p:sp>
    </p:spTree>
    <p:extLst>
      <p:ext uri="{BB962C8B-B14F-4D97-AF65-F5344CB8AC3E}">
        <p14:creationId xmlns:p14="http://schemas.microsoft.com/office/powerpoint/2010/main" val="18746479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議程">
    <p:spTree>
      <p:nvGrpSpPr>
        <p:cNvPr id="1" name=""/>
        <p:cNvGrpSpPr/>
        <p:nvPr/>
      </p:nvGrpSpPr>
      <p:grpSpPr>
        <a:xfrm>
          <a:off x="0" y="0"/>
          <a:ext cx="0" cy="0"/>
          <a:chOff x="0" y="0"/>
          <a:chExt cx="0" cy="0"/>
        </a:xfrm>
      </p:grpSpPr>
      <p:sp>
        <p:nvSpPr>
          <p:cNvPr id="11" name="圖片版面配置區 10">
            <a:extLst>
              <a:ext uri="{FF2B5EF4-FFF2-40B4-BE49-F238E27FC236}">
                <a16:creationId xmlns:a16="http://schemas.microsoft.com/office/drawing/2014/main" id="{912AA41C-A030-4521-8130-6A8E4543F277}"/>
              </a:ext>
            </a:extLst>
          </p:cNvPr>
          <p:cNvSpPr>
            <a:spLocks noGrp="1"/>
          </p:cNvSpPr>
          <p:nvPr>
            <p:ph type="pic" sz="quarter" idx="13"/>
          </p:nvPr>
        </p:nvSpPr>
        <p:spPr>
          <a:xfrm>
            <a:off x="0" y="0"/>
            <a:ext cx="6096000" cy="6858000"/>
          </a:xfrm>
          <a:prstGeom prst="parallelogram">
            <a:avLst/>
          </a:prstGeom>
          <a:effectLst/>
        </p:spPr>
        <p:txBody>
          <a:bodyPr rtlCol="0" anchor="ctr"/>
          <a:lstStyle>
            <a:lvl1pPr marL="0" indent="0" algn="ctr">
              <a:buNone/>
              <a:defRPr>
                <a:latin typeface="Microsoft JhengHei UI" panose="020B0604030504040204" pitchFamily="34" charset="-120"/>
                <a:ea typeface="Microsoft JhengHei UI" panose="020B0604030504040204" pitchFamily="34" charset="-120"/>
              </a:defRPr>
            </a:lvl1pPr>
          </a:lstStyle>
          <a:p>
            <a:pPr rtl="0"/>
            <a:r>
              <a:rPr lang="zh-TW" altLang="en-US" noProof="0"/>
              <a:t>按一下圖示以新增圖片</a:t>
            </a:r>
          </a:p>
        </p:txBody>
      </p:sp>
      <p:sp>
        <p:nvSpPr>
          <p:cNvPr id="2" name="標題 1">
            <a:extLst>
              <a:ext uri="{FF2B5EF4-FFF2-40B4-BE49-F238E27FC236}">
                <a16:creationId xmlns:a16="http://schemas.microsoft.com/office/drawing/2014/main" id="{7C83D428-B974-43F4-9246-0A2EECA11A5B}"/>
              </a:ext>
            </a:extLst>
          </p:cNvPr>
          <p:cNvSpPr>
            <a:spLocks noGrp="1"/>
          </p:cNvSpPr>
          <p:nvPr>
            <p:ph type="title" hasCustomPrompt="1"/>
          </p:nvPr>
        </p:nvSpPr>
        <p:spPr>
          <a:xfrm>
            <a:off x="7068819" y="642927"/>
            <a:ext cx="4846320" cy="1435947"/>
          </a:xfrm>
        </p:spPr>
        <p:txBody>
          <a:bodyPr rtlCol="0" anchor="t">
            <a:noAutofit/>
          </a:bodyPr>
          <a:lstStyle>
            <a:lvl1pPr algn="l">
              <a:lnSpc>
                <a:spcPct val="150000"/>
              </a:lnSpc>
              <a:spcBef>
                <a:spcPts val="1000"/>
              </a:spcBef>
              <a:defRPr sz="5400" baseline="0">
                <a:latin typeface="Microsoft JhengHei UI" panose="020B0604030504040204" pitchFamily="34" charset="-120"/>
                <a:ea typeface="Microsoft JhengHei UI" panose="020B0604030504040204" pitchFamily="34" charset="-120"/>
              </a:defRPr>
            </a:lvl1pPr>
          </a:lstStyle>
          <a:p>
            <a:pPr rtl="0"/>
            <a:r>
              <a:rPr lang="zh-TW" altLang="en-US" noProof="0"/>
              <a:t>標題</a:t>
            </a:r>
          </a:p>
        </p:txBody>
      </p:sp>
      <p:sp>
        <p:nvSpPr>
          <p:cNvPr id="5" name="頁尾版面配置區 4">
            <a:extLst>
              <a:ext uri="{FF2B5EF4-FFF2-40B4-BE49-F238E27FC236}">
                <a16:creationId xmlns:a16="http://schemas.microsoft.com/office/drawing/2014/main" id="{BC79732E-D749-40DD-8365-05028518765D}"/>
              </a:ext>
            </a:extLst>
          </p:cNvPr>
          <p:cNvSpPr>
            <a:spLocks noGrp="1"/>
          </p:cNvSpPr>
          <p:nvPr>
            <p:ph type="ftr" sz="quarter" idx="11"/>
          </p:nvPr>
        </p:nvSpPr>
        <p:spPr/>
        <p:txBody>
          <a:bodyPr rtlCol="0"/>
          <a:lstStyle>
            <a:lvl1pPr>
              <a:defRPr>
                <a:latin typeface="Microsoft JhengHei UI" panose="020B0604030504040204" pitchFamily="34" charset="-120"/>
                <a:ea typeface="Microsoft JhengHei UI" panose="020B0604030504040204" pitchFamily="34" charset="-120"/>
              </a:defRPr>
            </a:lvl1pPr>
          </a:lstStyle>
          <a:p>
            <a:endParaRPr lang="zh-TW" altLang="en-US" noProof="0"/>
          </a:p>
        </p:txBody>
      </p:sp>
      <p:sp>
        <p:nvSpPr>
          <p:cNvPr id="6" name="投影片編號預留位置 5">
            <a:extLst>
              <a:ext uri="{FF2B5EF4-FFF2-40B4-BE49-F238E27FC236}">
                <a16:creationId xmlns:a16="http://schemas.microsoft.com/office/drawing/2014/main" id="{88F55E23-C4CC-4E9B-80F4-C4BEA6E2DD84}"/>
              </a:ext>
            </a:extLst>
          </p:cNvPr>
          <p:cNvSpPr>
            <a:spLocks noGrp="1"/>
          </p:cNvSpPr>
          <p:nvPr>
            <p:ph type="sldNum" sz="quarter" idx="12"/>
          </p:nvPr>
        </p:nvSpPr>
        <p:spPr/>
        <p:txBody>
          <a:bodyPr rtlCol="0"/>
          <a:lstStyle>
            <a:lvl1pPr>
              <a:defRPr>
                <a:latin typeface="Microsoft JhengHei UI" panose="020B0604030504040204" pitchFamily="34" charset="-120"/>
                <a:ea typeface="Microsoft JhengHei UI" panose="020B0604030504040204" pitchFamily="34" charset="-120"/>
              </a:defRPr>
            </a:lvl1pPr>
          </a:lstStyle>
          <a:p>
            <a:fld id="{8C2E478F-E849-4A8C-AF1F-CBCC78A7CBFA}" type="slidenum">
              <a:rPr lang="en-US" altLang="zh-TW" noProof="0" smtClean="0"/>
              <a:pPr/>
              <a:t>‹#›</a:t>
            </a:fld>
            <a:endParaRPr lang="zh-TW" altLang="en-US" noProof="0"/>
          </a:p>
        </p:txBody>
      </p:sp>
      <p:sp>
        <p:nvSpPr>
          <p:cNvPr id="13" name="文字版面配置區 12">
            <a:extLst>
              <a:ext uri="{FF2B5EF4-FFF2-40B4-BE49-F238E27FC236}">
                <a16:creationId xmlns:a16="http://schemas.microsoft.com/office/drawing/2014/main" id="{9D00A38D-CFE8-4333-B9D2-D3E7EACA4F0E}"/>
              </a:ext>
            </a:extLst>
          </p:cNvPr>
          <p:cNvSpPr>
            <a:spLocks noGrp="1"/>
          </p:cNvSpPr>
          <p:nvPr>
            <p:ph type="body" sz="quarter" idx="15"/>
          </p:nvPr>
        </p:nvSpPr>
        <p:spPr>
          <a:xfrm>
            <a:off x="7068820" y="2078875"/>
            <a:ext cx="4114800" cy="3798888"/>
          </a:xfrm>
        </p:spPr>
        <p:txBody>
          <a:bodyPr rtlCol="0">
            <a:noAutofit/>
          </a:bodyPr>
          <a:lstStyle>
            <a:lvl1pPr marL="0" indent="0">
              <a:buNone/>
              <a:defRPr sz="1800" spc="300">
                <a:latin typeface="Microsoft JhengHei UI" panose="020B0604030504040204" pitchFamily="34" charset="-120"/>
                <a:ea typeface="Microsoft JhengHei UI" panose="020B0604030504040204" pitchFamily="34" charset="-120"/>
              </a:defRPr>
            </a:lvl1pPr>
          </a:lstStyle>
          <a:p>
            <a:pPr lvl="0" rtl="0"/>
            <a:r>
              <a:rPr lang="zh-TW" altLang="en-US" noProof="0"/>
              <a:t>按一下以編輯母片文字樣式</a:t>
            </a:r>
          </a:p>
        </p:txBody>
      </p:sp>
      <p:sp>
        <p:nvSpPr>
          <p:cNvPr id="3" name="矩形 2">
            <a:extLst>
              <a:ext uri="{FF2B5EF4-FFF2-40B4-BE49-F238E27FC236}">
                <a16:creationId xmlns:a16="http://schemas.microsoft.com/office/drawing/2014/main" id="{1AA8588E-221D-4931-A290-C5C4184435AD}"/>
              </a:ext>
              <a:ext uri="{C183D7F6-B498-43B3-948B-1728B52AA6E4}">
                <adec:decorative xmlns:adec="http://schemas.microsoft.com/office/drawing/2017/decorative" val="1"/>
              </a:ext>
            </a:extLst>
          </p:cNvPr>
          <p:cNvSpPr/>
          <p:nvPr userDrawn="1"/>
        </p:nvSpPr>
        <p:spPr>
          <a:xfrm>
            <a:off x="7068820" y="6303963"/>
            <a:ext cx="3014980" cy="554037"/>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TW" altLang="en-US" noProof="0">
              <a:latin typeface="Microsoft JhengHei UI" panose="020B0604030504040204" pitchFamily="34" charset="-120"/>
              <a:ea typeface="Microsoft JhengHei UI" panose="020B0604030504040204" pitchFamily="34" charset="-120"/>
            </a:endParaRPr>
          </a:p>
        </p:txBody>
      </p:sp>
    </p:spTree>
    <p:extLst>
      <p:ext uri="{BB962C8B-B14F-4D97-AF65-F5344CB8AC3E}">
        <p14:creationId xmlns:p14="http://schemas.microsoft.com/office/powerpoint/2010/main" val="16291152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簡介">
    <p:spTree>
      <p:nvGrpSpPr>
        <p:cNvPr id="1" name=""/>
        <p:cNvGrpSpPr/>
        <p:nvPr/>
      </p:nvGrpSpPr>
      <p:grpSpPr>
        <a:xfrm>
          <a:off x="0" y="0"/>
          <a:ext cx="0" cy="0"/>
          <a:chOff x="0" y="0"/>
          <a:chExt cx="0" cy="0"/>
        </a:xfrm>
      </p:grpSpPr>
      <p:sp>
        <p:nvSpPr>
          <p:cNvPr id="20" name="文字版面配置區 19">
            <a:extLst>
              <a:ext uri="{FF2B5EF4-FFF2-40B4-BE49-F238E27FC236}">
                <a16:creationId xmlns:a16="http://schemas.microsoft.com/office/drawing/2014/main" id="{E5539E44-E270-49B4-8B0A-07870325AA91}"/>
              </a:ext>
            </a:extLst>
          </p:cNvPr>
          <p:cNvSpPr>
            <a:spLocks noGrp="1"/>
          </p:cNvSpPr>
          <p:nvPr>
            <p:ph type="body" sz="quarter" idx="16"/>
          </p:nvPr>
        </p:nvSpPr>
        <p:spPr>
          <a:xfrm>
            <a:off x="6225539" y="1546138"/>
            <a:ext cx="4023360" cy="464871"/>
          </a:xfr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lvl1pPr marL="0" indent="0" algn="ctr">
              <a:lnSpc>
                <a:spcPct val="100000"/>
              </a:lnSpc>
              <a:spcBef>
                <a:spcPts val="0"/>
              </a:spcBef>
              <a:buNone/>
              <a:defRPr lang="en-US" sz="1400" spc="300" baseline="0" dirty="0">
                <a:solidFill>
                  <a:schemeClr val="lt1"/>
                </a:solidFill>
                <a:latin typeface="Microsoft JhengHei UI" panose="020B0604030504040204" pitchFamily="34" charset="-120"/>
                <a:ea typeface="Microsoft JhengHei UI" panose="020B0604030504040204" pitchFamily="34" charset="-120"/>
              </a:defRPr>
            </a:lvl1pPr>
          </a:lstStyle>
          <a:p>
            <a:pPr marL="0" lvl="0" algn="ctr" rtl="0"/>
            <a:r>
              <a:rPr lang="zh-TW" altLang="en-US" noProof="0"/>
              <a:t>按一下以編輯母片文字樣式</a:t>
            </a:r>
          </a:p>
        </p:txBody>
      </p:sp>
      <p:sp>
        <p:nvSpPr>
          <p:cNvPr id="9" name="圖片版面配置區 8">
            <a:extLst>
              <a:ext uri="{FF2B5EF4-FFF2-40B4-BE49-F238E27FC236}">
                <a16:creationId xmlns:a16="http://schemas.microsoft.com/office/drawing/2014/main" id="{186FE9B2-6286-484B-8943-95EE0B6B0267}"/>
              </a:ext>
            </a:extLst>
          </p:cNvPr>
          <p:cNvSpPr>
            <a:spLocks noGrp="1"/>
          </p:cNvSpPr>
          <p:nvPr>
            <p:ph type="pic" sz="quarter" idx="14"/>
          </p:nvPr>
        </p:nvSpPr>
        <p:spPr>
          <a:xfrm>
            <a:off x="0" y="0"/>
            <a:ext cx="5416550" cy="6846932"/>
          </a:xfrm>
          <a:effectLst/>
        </p:spPr>
        <p:txBody>
          <a:bodyPr rtlCol="0" anchor="ctr"/>
          <a:lstStyle>
            <a:lvl1pPr marL="0" indent="0" algn="ctr">
              <a:buNone/>
              <a:defRPr>
                <a:latin typeface="Microsoft JhengHei UI" panose="020B0604030504040204" pitchFamily="34" charset="-120"/>
                <a:ea typeface="Microsoft JhengHei UI" panose="020B0604030504040204" pitchFamily="34" charset="-120"/>
              </a:defRPr>
            </a:lvl1pPr>
          </a:lstStyle>
          <a:p>
            <a:pPr rtl="0"/>
            <a:r>
              <a:rPr lang="zh-TW" altLang="en-US" noProof="0"/>
              <a:t>按一下圖示以新增圖片</a:t>
            </a:r>
          </a:p>
        </p:txBody>
      </p:sp>
      <p:sp>
        <p:nvSpPr>
          <p:cNvPr id="11" name="投影片編號預留位置 5">
            <a:extLst>
              <a:ext uri="{FF2B5EF4-FFF2-40B4-BE49-F238E27FC236}">
                <a16:creationId xmlns:a16="http://schemas.microsoft.com/office/drawing/2014/main" id="{7D4E8708-8565-4A5B-9D9E-1D4F40EAF909}"/>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latin typeface="Microsoft JhengHei UI" panose="020B0604030504040204" pitchFamily="34" charset="-120"/>
                <a:ea typeface="Microsoft JhengHei UI" panose="020B0604030504040204" pitchFamily="34" charset="-120"/>
              </a:defRPr>
            </a:lvl1pPr>
          </a:lstStyle>
          <a:p>
            <a:fld id="{8C2E478F-E849-4A8C-AF1F-CBCC78A7CBFA}" type="slidenum">
              <a:rPr lang="en-US" altLang="zh-TW" noProof="0" smtClean="0"/>
              <a:pPr/>
              <a:t>‹#›</a:t>
            </a:fld>
            <a:endParaRPr lang="zh-TW" altLang="en-US" noProof="0"/>
          </a:p>
        </p:txBody>
      </p:sp>
      <p:sp>
        <p:nvSpPr>
          <p:cNvPr id="16" name="內容版面配置區 8">
            <a:extLst>
              <a:ext uri="{FF2B5EF4-FFF2-40B4-BE49-F238E27FC236}">
                <a16:creationId xmlns:a16="http://schemas.microsoft.com/office/drawing/2014/main" id="{42436126-0370-4532-A8AD-D20897982AD2}"/>
              </a:ext>
            </a:extLst>
          </p:cNvPr>
          <p:cNvSpPr>
            <a:spLocks noGrp="1"/>
          </p:cNvSpPr>
          <p:nvPr>
            <p:ph idx="1" hasCustomPrompt="1"/>
          </p:nvPr>
        </p:nvSpPr>
        <p:spPr>
          <a:xfrm>
            <a:off x="6096000" y="2799617"/>
            <a:ext cx="4646246" cy="2218585"/>
          </a:xfrm>
        </p:spPr>
        <p:txBody>
          <a:bodyPr rtlCol="0">
            <a:noAutofit/>
          </a:bodyPr>
          <a:lstStyle>
            <a:lvl1pPr>
              <a:defRPr>
                <a:latin typeface="Microsoft JhengHei UI" panose="020B0604030504040204" pitchFamily="34" charset="-120"/>
                <a:ea typeface="Microsoft JhengHei UI" panose="020B0604030504040204" pitchFamily="34" charset="-120"/>
              </a:defRPr>
            </a:lvl1pPr>
          </a:lstStyle>
          <a:p>
            <a:pPr marL="0" indent="0" rtl="0">
              <a:lnSpc>
                <a:spcPct val="100000"/>
              </a:lnSpc>
              <a:buNone/>
            </a:pPr>
            <a:r>
              <a:rPr lang="zh-TW" altLang="en-US" sz="1600" noProof="0">
                <a:cs typeface="Biome Light" panose="020B0303030204020804" pitchFamily="34" charset="0"/>
              </a:rPr>
              <a:t>按一下以編輯母片文字樣式。</a:t>
            </a:r>
          </a:p>
          <a:p>
            <a:pPr marL="0" indent="0" rtl="0">
              <a:buNone/>
            </a:pPr>
            <a:endParaRPr lang="zh-TW" altLang="en-US" noProof="0"/>
          </a:p>
        </p:txBody>
      </p:sp>
      <p:sp>
        <p:nvSpPr>
          <p:cNvPr id="17" name="投影片編號版面配置區 70">
            <a:extLst>
              <a:ext uri="{FF2B5EF4-FFF2-40B4-BE49-F238E27FC236}">
                <a16:creationId xmlns:a16="http://schemas.microsoft.com/office/drawing/2014/main" id="{AEC105AD-E933-4969-B038-0ABD6F013167}"/>
              </a:ext>
            </a:extLst>
          </p:cNvPr>
          <p:cNvSpPr txBox="1">
            <a:spLocks/>
          </p:cNvSpPr>
          <p:nvPr userDrawn="1"/>
        </p:nvSpPr>
        <p:spPr>
          <a:xfrm>
            <a:off x="11549269" y="6468303"/>
            <a:ext cx="443948"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fld id="{8C2E478F-E849-4A8C-AF1F-CBCC78A7CBFA}" type="slidenum">
              <a:rPr lang="en-US" altLang="zh-TW" noProof="0" smtClean="0">
                <a:latin typeface="Microsoft JhengHei UI" panose="020B0604030504040204" pitchFamily="34" charset="-120"/>
                <a:ea typeface="Microsoft JhengHei UI" panose="020B0604030504040204" pitchFamily="34" charset="-120"/>
              </a:rPr>
              <a:pPr/>
              <a:t>‹#›</a:t>
            </a:fld>
            <a:endParaRPr lang="zh-TW" altLang="en-US" noProof="0">
              <a:latin typeface="Microsoft JhengHei UI" panose="020B0604030504040204" pitchFamily="34" charset="-120"/>
              <a:ea typeface="Microsoft JhengHei UI" panose="020B0604030504040204" pitchFamily="34" charset="-120"/>
            </a:endParaRPr>
          </a:p>
        </p:txBody>
      </p:sp>
      <p:sp>
        <p:nvSpPr>
          <p:cNvPr id="2" name="標題 1">
            <a:extLst>
              <a:ext uri="{FF2B5EF4-FFF2-40B4-BE49-F238E27FC236}">
                <a16:creationId xmlns:a16="http://schemas.microsoft.com/office/drawing/2014/main" id="{3CB0E4A3-5566-43FE-A59F-2C4F4FE7F32A}"/>
              </a:ext>
            </a:extLst>
          </p:cNvPr>
          <p:cNvSpPr>
            <a:spLocks noGrp="1"/>
          </p:cNvSpPr>
          <p:nvPr>
            <p:ph type="title"/>
          </p:nvPr>
        </p:nvSpPr>
        <p:spPr>
          <a:xfrm>
            <a:off x="6095999" y="612037"/>
            <a:ext cx="5897218" cy="884238"/>
          </a:xfrm>
        </p:spPr>
        <p:txBody>
          <a:bodyPr lIns="91440" rIns="91440" rtlCol="0" anchor="t">
            <a:noAutofit/>
          </a:bodyPr>
          <a:lstStyle>
            <a:lvl1pPr algn="l">
              <a:lnSpc>
                <a:spcPct val="150000"/>
              </a:lnSpc>
              <a:spcBef>
                <a:spcPts val="1000"/>
              </a:spcBef>
              <a:defRPr sz="3200">
                <a:solidFill>
                  <a:schemeClr val="tx1"/>
                </a:solidFill>
                <a:latin typeface="Microsoft JhengHei UI" panose="020B0604030504040204" pitchFamily="34" charset="-120"/>
                <a:ea typeface="Microsoft JhengHei UI" panose="020B0604030504040204" pitchFamily="34" charset="-120"/>
              </a:defRPr>
            </a:lvl1pPr>
          </a:lstStyle>
          <a:p>
            <a:pPr rtl="0"/>
            <a:r>
              <a:rPr lang="zh-TW" altLang="en-US" noProof="0"/>
              <a:t>按一下以編輯母片標題樣式</a:t>
            </a:r>
          </a:p>
        </p:txBody>
      </p:sp>
    </p:spTree>
    <p:extLst>
      <p:ext uri="{BB962C8B-B14F-4D97-AF65-F5344CB8AC3E}">
        <p14:creationId xmlns:p14="http://schemas.microsoft.com/office/powerpoint/2010/main" val="12478327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分節符號">
    <p:spTree>
      <p:nvGrpSpPr>
        <p:cNvPr id="1" name=""/>
        <p:cNvGrpSpPr/>
        <p:nvPr/>
      </p:nvGrpSpPr>
      <p:grpSpPr>
        <a:xfrm>
          <a:off x="0" y="0"/>
          <a:ext cx="0" cy="0"/>
          <a:chOff x="0" y="0"/>
          <a:chExt cx="0" cy="0"/>
        </a:xfrm>
      </p:grpSpPr>
      <p:sp>
        <p:nvSpPr>
          <p:cNvPr id="11" name="圖片版面配置區 10">
            <a:extLst>
              <a:ext uri="{FF2B5EF4-FFF2-40B4-BE49-F238E27FC236}">
                <a16:creationId xmlns:a16="http://schemas.microsoft.com/office/drawing/2014/main" id="{912AA41C-A030-4521-8130-6A8E4543F277}"/>
              </a:ext>
            </a:extLst>
          </p:cNvPr>
          <p:cNvSpPr>
            <a:spLocks noGrp="1"/>
          </p:cNvSpPr>
          <p:nvPr>
            <p:ph type="pic" sz="quarter" idx="13"/>
          </p:nvPr>
        </p:nvSpPr>
        <p:spPr>
          <a:xfrm>
            <a:off x="0" y="0"/>
            <a:ext cx="6096000" cy="6867922"/>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4242487 w 6096000"/>
              <a:gd name="connsiteY2" fmla="*/ 6833286 h 6858000"/>
              <a:gd name="connsiteX3" fmla="*/ 0 w 6096000"/>
              <a:gd name="connsiteY3" fmla="*/ 6858000 h 6858000"/>
              <a:gd name="connsiteX4" fmla="*/ 0 w 6096000"/>
              <a:gd name="connsiteY4" fmla="*/ 0 h 6858000"/>
              <a:gd name="connsiteX0" fmla="*/ 0 w 6096000"/>
              <a:gd name="connsiteY0" fmla="*/ 0 h 6867922"/>
              <a:gd name="connsiteX1" fmla="*/ 6096000 w 6096000"/>
              <a:gd name="connsiteY1" fmla="*/ 0 h 6867922"/>
              <a:gd name="connsiteX2" fmla="*/ 4228633 w 6096000"/>
              <a:gd name="connsiteY2" fmla="*/ 6867922 h 6867922"/>
              <a:gd name="connsiteX3" fmla="*/ 0 w 6096000"/>
              <a:gd name="connsiteY3" fmla="*/ 6858000 h 6867922"/>
              <a:gd name="connsiteX4" fmla="*/ 0 w 6096000"/>
              <a:gd name="connsiteY4" fmla="*/ 0 h 68679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00" h="6867922">
                <a:moveTo>
                  <a:pt x="0" y="0"/>
                </a:moveTo>
                <a:lnTo>
                  <a:pt x="6096000" y="0"/>
                </a:lnTo>
                <a:lnTo>
                  <a:pt x="4228633" y="6867922"/>
                </a:lnTo>
                <a:lnTo>
                  <a:pt x="0" y="6858000"/>
                </a:lnTo>
                <a:lnTo>
                  <a:pt x="0" y="0"/>
                </a:lnTo>
                <a:close/>
              </a:path>
            </a:pathLst>
          </a:custGeom>
          <a:effectLst/>
        </p:spPr>
        <p:txBody>
          <a:bodyPr rtlCol="0" anchor="ctr"/>
          <a:lstStyle>
            <a:lvl1pPr marL="0" indent="0" algn="ctr">
              <a:buNone/>
              <a:defRPr>
                <a:latin typeface="Microsoft JhengHei UI" panose="020B0604030504040204" pitchFamily="34" charset="-120"/>
                <a:ea typeface="Microsoft JhengHei UI" panose="020B0604030504040204" pitchFamily="34" charset="-120"/>
              </a:defRPr>
            </a:lvl1pPr>
          </a:lstStyle>
          <a:p>
            <a:pPr rtl="0"/>
            <a:r>
              <a:rPr lang="zh-TW" altLang="en-US" noProof="0"/>
              <a:t>按一下圖示以新增圖片</a:t>
            </a:r>
          </a:p>
        </p:txBody>
      </p:sp>
      <p:sp>
        <p:nvSpPr>
          <p:cNvPr id="8" name="標題 1">
            <a:extLst>
              <a:ext uri="{FF2B5EF4-FFF2-40B4-BE49-F238E27FC236}">
                <a16:creationId xmlns:a16="http://schemas.microsoft.com/office/drawing/2014/main" id="{AABA725B-4BCB-1D48-9C5D-46706B18719E}"/>
              </a:ext>
            </a:extLst>
          </p:cNvPr>
          <p:cNvSpPr>
            <a:spLocks noGrp="1"/>
          </p:cNvSpPr>
          <p:nvPr>
            <p:ph type="title"/>
          </p:nvPr>
        </p:nvSpPr>
        <p:spPr>
          <a:xfrm>
            <a:off x="6096000" y="2262871"/>
            <a:ext cx="5251450" cy="1661297"/>
          </a:xfrm>
        </p:spPr>
        <p:txBody>
          <a:bodyPr rtlCol="0" anchor="b"/>
          <a:lstStyle>
            <a:lvl1pPr algn="l">
              <a:defRPr sz="6000" spc="300">
                <a:latin typeface="Microsoft JhengHei UI" panose="020B0604030504040204" pitchFamily="34" charset="-120"/>
                <a:ea typeface="Microsoft JhengHei UI" panose="020B0604030504040204" pitchFamily="34" charset="-120"/>
              </a:defRPr>
            </a:lvl1pPr>
          </a:lstStyle>
          <a:p>
            <a:pPr rtl="0"/>
            <a:r>
              <a:rPr lang="zh-TW" altLang="en-US" noProof="0"/>
              <a:t>按一下以編輯母片標題樣式</a:t>
            </a:r>
          </a:p>
        </p:txBody>
      </p:sp>
      <p:sp>
        <p:nvSpPr>
          <p:cNvPr id="3" name="文字預留位置 2">
            <a:extLst>
              <a:ext uri="{FF2B5EF4-FFF2-40B4-BE49-F238E27FC236}">
                <a16:creationId xmlns:a16="http://schemas.microsoft.com/office/drawing/2014/main" id="{893C356F-E483-4AFD-856C-13BB8E8A5605}"/>
              </a:ext>
            </a:extLst>
          </p:cNvPr>
          <p:cNvSpPr>
            <a:spLocks noGrp="1"/>
          </p:cNvSpPr>
          <p:nvPr>
            <p:ph type="body" idx="1" hasCustomPrompt="1"/>
          </p:nvPr>
        </p:nvSpPr>
        <p:spPr>
          <a:xfrm>
            <a:off x="6096000" y="4378134"/>
            <a:ext cx="5251450" cy="365125"/>
          </a:xfrm>
          <a:gradFill flip="none" rotWithShape="1">
            <a:gsLst>
              <a:gs pos="0">
                <a:schemeClr val="accent5"/>
              </a:gs>
              <a:gs pos="100000">
                <a:schemeClr val="accent2">
                  <a:lumMod val="97000"/>
                  <a:lumOff val="3000"/>
                </a:schemeClr>
              </a:gs>
              <a:gs pos="50000">
                <a:schemeClr val="accent1"/>
              </a:gs>
            </a:gsLst>
            <a:lin ang="10800000" scaled="1"/>
            <a:tileRect/>
          </a:gradFill>
        </p:spPr>
        <p:txBody>
          <a:bodyPr rtlCol="0" anchor="ctr">
            <a:noAutofit/>
          </a:bodyPr>
          <a:lstStyle>
            <a:lvl1pPr marL="0" indent="0" algn="ctr">
              <a:lnSpc>
                <a:spcPct val="100000"/>
              </a:lnSpc>
              <a:buNone/>
              <a:defRPr sz="1400" cap="all" spc="600" baseline="0">
                <a:solidFill>
                  <a:schemeClr val="bg1"/>
                </a:solidFill>
                <a:latin typeface="Microsoft JhengHei UI" panose="020B0604030504040204" pitchFamily="34" charset="-120"/>
                <a:ea typeface="Microsoft JhengHei UI" panose="020B0604030504040204" pitchFamily="34" charset="-12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zh-TW" altLang="en-US" noProof="0"/>
              <a:t>編輯母片文字樣式</a:t>
            </a:r>
          </a:p>
        </p:txBody>
      </p:sp>
      <p:sp>
        <p:nvSpPr>
          <p:cNvPr id="5" name="頁尾版面配置區 4">
            <a:extLst>
              <a:ext uri="{FF2B5EF4-FFF2-40B4-BE49-F238E27FC236}">
                <a16:creationId xmlns:a16="http://schemas.microsoft.com/office/drawing/2014/main" id="{BC79732E-D749-40DD-8365-05028518765D}"/>
              </a:ext>
            </a:extLst>
          </p:cNvPr>
          <p:cNvSpPr>
            <a:spLocks noGrp="1"/>
          </p:cNvSpPr>
          <p:nvPr>
            <p:ph type="ftr" sz="quarter" idx="11"/>
          </p:nvPr>
        </p:nvSpPr>
        <p:spPr/>
        <p:txBody>
          <a:bodyPr rtlCol="0"/>
          <a:lstStyle>
            <a:lvl1pPr>
              <a:defRPr>
                <a:latin typeface="Microsoft JhengHei UI" panose="020B0604030504040204" pitchFamily="34" charset="-120"/>
                <a:ea typeface="Microsoft JhengHei UI" panose="020B0604030504040204" pitchFamily="34" charset="-120"/>
              </a:defRPr>
            </a:lvl1pPr>
          </a:lstStyle>
          <a:p>
            <a:endParaRPr lang="zh-TW" altLang="en-US" noProof="0"/>
          </a:p>
        </p:txBody>
      </p:sp>
      <p:sp>
        <p:nvSpPr>
          <p:cNvPr id="6" name="投影片編號預留位置 5">
            <a:extLst>
              <a:ext uri="{FF2B5EF4-FFF2-40B4-BE49-F238E27FC236}">
                <a16:creationId xmlns:a16="http://schemas.microsoft.com/office/drawing/2014/main" id="{88F55E23-C4CC-4E9B-80F4-C4BEA6E2DD84}"/>
              </a:ext>
            </a:extLst>
          </p:cNvPr>
          <p:cNvSpPr>
            <a:spLocks noGrp="1"/>
          </p:cNvSpPr>
          <p:nvPr>
            <p:ph type="sldNum" sz="quarter" idx="12"/>
          </p:nvPr>
        </p:nvSpPr>
        <p:spPr/>
        <p:txBody>
          <a:bodyPr rtlCol="0"/>
          <a:lstStyle>
            <a:lvl1pPr>
              <a:defRPr>
                <a:latin typeface="Microsoft JhengHei UI" panose="020B0604030504040204" pitchFamily="34" charset="-120"/>
                <a:ea typeface="Microsoft JhengHei UI" panose="020B0604030504040204" pitchFamily="34" charset="-120"/>
              </a:defRPr>
            </a:lvl1pPr>
          </a:lstStyle>
          <a:p>
            <a:fld id="{8C2E478F-E849-4A8C-AF1F-CBCC78A7CBFA}" type="slidenum">
              <a:rPr lang="en-US" altLang="zh-TW" noProof="0" smtClean="0"/>
              <a:pPr/>
              <a:t>‹#›</a:t>
            </a:fld>
            <a:endParaRPr lang="zh-TW" altLang="en-US" noProof="0"/>
          </a:p>
        </p:txBody>
      </p:sp>
    </p:spTree>
    <p:extLst>
      <p:ext uri="{BB962C8B-B14F-4D97-AF65-F5344CB8AC3E}">
        <p14:creationId xmlns:p14="http://schemas.microsoft.com/office/powerpoint/2010/main" val="528901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小組">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04074E6-E39E-4D19-B91F-8E84F37CBF3C}"/>
              </a:ext>
            </a:extLst>
          </p:cNvPr>
          <p:cNvSpPr>
            <a:spLocks noGrp="1"/>
          </p:cNvSpPr>
          <p:nvPr>
            <p:ph type="title" hasCustomPrompt="1"/>
          </p:nvPr>
        </p:nvSpPr>
        <p:spPr>
          <a:xfrm>
            <a:off x="7792279" y="365125"/>
            <a:ext cx="4018722" cy="573989"/>
          </a:xfrm>
        </p:spPr>
        <p:txBody>
          <a:bodyPr lIns="0" rIns="0" rtlCol="0">
            <a:noAutofit/>
          </a:bodyPr>
          <a:lstStyle>
            <a:lvl1pPr algn="l">
              <a:defRPr sz="3200" spc="300">
                <a:latin typeface="Microsoft JhengHei UI" panose="020B0604030504040204" pitchFamily="34" charset="-120"/>
                <a:ea typeface="Microsoft JhengHei UI" panose="020B0604030504040204" pitchFamily="34" charset="-120"/>
              </a:defRPr>
            </a:lvl1pPr>
          </a:lstStyle>
          <a:p>
            <a:pPr rtl="0"/>
            <a:r>
              <a:rPr lang="zh-TW" altLang="en-US" noProof="0"/>
              <a:t>此處為投影片標題</a:t>
            </a:r>
          </a:p>
        </p:txBody>
      </p:sp>
      <p:sp>
        <p:nvSpPr>
          <p:cNvPr id="3" name="內容預留位置 2">
            <a:extLst>
              <a:ext uri="{FF2B5EF4-FFF2-40B4-BE49-F238E27FC236}">
                <a16:creationId xmlns:a16="http://schemas.microsoft.com/office/drawing/2014/main" id="{607D1B16-7058-45AD-9B19-E19CAF96683B}"/>
              </a:ext>
            </a:extLst>
          </p:cNvPr>
          <p:cNvSpPr>
            <a:spLocks noGrp="1"/>
          </p:cNvSpPr>
          <p:nvPr>
            <p:ph idx="1"/>
          </p:nvPr>
        </p:nvSpPr>
        <p:spPr>
          <a:xfrm>
            <a:off x="7792279" y="1263841"/>
            <a:ext cx="4018722" cy="4636392"/>
          </a:xfrm>
        </p:spPr>
        <p:txBody>
          <a:bodyPr lIns="0" rIns="0" rtlCol="0">
            <a:noAutofit/>
          </a:bodyPr>
          <a:lstStyle>
            <a:lvl1pPr>
              <a:lnSpc>
                <a:spcPct val="150000"/>
              </a:lnSpc>
              <a:spcBef>
                <a:spcPts val="500"/>
              </a:spcBef>
              <a:defRPr sz="1600">
                <a:latin typeface="Microsoft JhengHei UI" panose="020B0604030504040204" pitchFamily="34" charset="-120"/>
                <a:ea typeface="Microsoft JhengHei UI" panose="020B0604030504040204" pitchFamily="34" charset="-120"/>
              </a:defRPr>
            </a:lvl1pPr>
            <a:lvl2pPr>
              <a:lnSpc>
                <a:spcPct val="150000"/>
              </a:lnSpc>
              <a:spcBef>
                <a:spcPts val="500"/>
              </a:spcBef>
              <a:defRPr sz="1400">
                <a:latin typeface="Microsoft JhengHei UI" panose="020B0604030504040204" pitchFamily="34" charset="-120"/>
                <a:ea typeface="Microsoft JhengHei UI" panose="020B0604030504040204" pitchFamily="34" charset="-120"/>
              </a:defRPr>
            </a:lvl2pPr>
            <a:lvl3pPr>
              <a:lnSpc>
                <a:spcPct val="150000"/>
              </a:lnSpc>
              <a:spcBef>
                <a:spcPts val="500"/>
              </a:spcBef>
              <a:defRPr sz="1400">
                <a:latin typeface="Microsoft JhengHei UI" panose="020B0604030504040204" pitchFamily="34" charset="-120"/>
                <a:ea typeface="Microsoft JhengHei UI" panose="020B0604030504040204" pitchFamily="34" charset="-120"/>
              </a:defRPr>
            </a:lvl3pPr>
            <a:lvl4pPr>
              <a:lnSpc>
                <a:spcPct val="150000"/>
              </a:lnSpc>
              <a:spcBef>
                <a:spcPts val="500"/>
              </a:spcBef>
              <a:defRPr sz="1200">
                <a:latin typeface="Microsoft JhengHei UI" panose="020B0604030504040204" pitchFamily="34" charset="-120"/>
                <a:ea typeface="Microsoft JhengHei UI" panose="020B0604030504040204" pitchFamily="34" charset="-120"/>
              </a:defRPr>
            </a:lvl4pPr>
            <a:lvl5pPr>
              <a:lnSpc>
                <a:spcPct val="150000"/>
              </a:lnSpc>
              <a:spcBef>
                <a:spcPts val="500"/>
              </a:spcBef>
              <a:defRPr sz="1200">
                <a:latin typeface="Microsoft JhengHei UI" panose="020B0604030504040204" pitchFamily="34" charset="-120"/>
                <a:ea typeface="Microsoft JhengHei UI" panose="020B0604030504040204" pitchFamily="34" charset="-120"/>
              </a:defRPr>
            </a:lvl5pPr>
          </a:lstStyle>
          <a:p>
            <a:pPr lvl="0" rtl="0"/>
            <a:r>
              <a:rPr lang="zh-TW" altLang="en-US" noProof="0"/>
              <a:t>按一下以編輯母片文字樣式</a:t>
            </a:r>
          </a:p>
          <a:p>
            <a:pPr lvl="1" rtl="0"/>
            <a:r>
              <a:rPr lang="zh-TW" altLang="en-US" noProof="0"/>
              <a:t>第二層</a:t>
            </a:r>
          </a:p>
          <a:p>
            <a:pPr lvl="2" rtl="0"/>
            <a:r>
              <a:rPr lang="zh-TW" altLang="en-US" noProof="0"/>
              <a:t>第三層</a:t>
            </a:r>
          </a:p>
          <a:p>
            <a:pPr lvl="3" rtl="0"/>
            <a:r>
              <a:rPr lang="zh-TW" altLang="en-US" noProof="0"/>
              <a:t>第四層</a:t>
            </a:r>
          </a:p>
          <a:p>
            <a:pPr lvl="4" rtl="0"/>
            <a:r>
              <a:rPr lang="zh-TW" altLang="en-US" noProof="0"/>
              <a:t>第五層</a:t>
            </a:r>
          </a:p>
        </p:txBody>
      </p:sp>
      <p:sp>
        <p:nvSpPr>
          <p:cNvPr id="59" name="投影片編號預留位置 5">
            <a:extLst>
              <a:ext uri="{FF2B5EF4-FFF2-40B4-BE49-F238E27FC236}">
                <a16:creationId xmlns:a16="http://schemas.microsoft.com/office/drawing/2014/main" id="{3DEB48E0-328C-45EE-A8BD-90E6AB261082}"/>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noAutofit/>
          </a:bodyPr>
          <a:lstStyle>
            <a:lvl1pPr algn="r">
              <a:defRPr sz="1200">
                <a:solidFill>
                  <a:schemeClr val="tx1">
                    <a:tint val="75000"/>
                  </a:schemeClr>
                </a:solidFill>
                <a:latin typeface="Microsoft JhengHei UI" panose="020B0604030504040204" pitchFamily="34" charset="-120"/>
                <a:ea typeface="Microsoft JhengHei UI" panose="020B0604030504040204" pitchFamily="34" charset="-120"/>
              </a:defRPr>
            </a:lvl1pPr>
          </a:lstStyle>
          <a:p>
            <a:fld id="{8C2E478F-E849-4A8C-AF1F-CBCC78A7CBFA}" type="slidenum">
              <a:rPr lang="en-US" altLang="zh-TW" noProof="0" smtClean="0"/>
              <a:pPr/>
              <a:t>‹#›</a:t>
            </a:fld>
            <a:endParaRPr lang="zh-TW" altLang="en-US" noProof="0"/>
          </a:p>
        </p:txBody>
      </p:sp>
      <p:sp>
        <p:nvSpPr>
          <p:cNvPr id="5" name="圖片版面配置區 4">
            <a:extLst>
              <a:ext uri="{FF2B5EF4-FFF2-40B4-BE49-F238E27FC236}">
                <a16:creationId xmlns:a16="http://schemas.microsoft.com/office/drawing/2014/main" id="{D7CA175D-816E-4F70-96CC-8A1FD0EB16CE}"/>
              </a:ext>
            </a:extLst>
          </p:cNvPr>
          <p:cNvSpPr>
            <a:spLocks noGrp="1"/>
          </p:cNvSpPr>
          <p:nvPr>
            <p:ph type="pic" sz="quarter" idx="14"/>
          </p:nvPr>
        </p:nvSpPr>
        <p:spPr>
          <a:xfrm>
            <a:off x="736600" y="365125"/>
            <a:ext cx="2997200" cy="1781979"/>
          </a:xfrm>
        </p:spPr>
        <p:txBody>
          <a:bodyPr rtlCol="0">
            <a:noAutofit/>
          </a:bodyPr>
          <a:lstStyle>
            <a:lvl1pPr>
              <a:defRPr>
                <a:latin typeface="Microsoft JhengHei UI" panose="020B0604030504040204" pitchFamily="34" charset="-120"/>
                <a:ea typeface="Microsoft JhengHei UI" panose="020B0604030504040204" pitchFamily="34" charset="-120"/>
              </a:defRPr>
            </a:lvl1pPr>
          </a:lstStyle>
          <a:p>
            <a:pPr rtl="0"/>
            <a:r>
              <a:rPr lang="zh-TW" altLang="en-US" noProof="0"/>
              <a:t>按一下圖示以新增圖片</a:t>
            </a:r>
          </a:p>
        </p:txBody>
      </p:sp>
      <p:sp>
        <p:nvSpPr>
          <p:cNvPr id="9" name="圖片版面配置區 4">
            <a:extLst>
              <a:ext uri="{FF2B5EF4-FFF2-40B4-BE49-F238E27FC236}">
                <a16:creationId xmlns:a16="http://schemas.microsoft.com/office/drawing/2014/main" id="{323519C8-24DE-471D-85A9-7A8AFACEC456}"/>
              </a:ext>
            </a:extLst>
          </p:cNvPr>
          <p:cNvSpPr>
            <a:spLocks noGrp="1"/>
          </p:cNvSpPr>
          <p:nvPr>
            <p:ph type="pic" sz="quarter" idx="15"/>
          </p:nvPr>
        </p:nvSpPr>
        <p:spPr>
          <a:xfrm>
            <a:off x="4051300" y="365125"/>
            <a:ext cx="2997200" cy="1781979"/>
          </a:xfrm>
        </p:spPr>
        <p:txBody>
          <a:bodyPr rtlCol="0">
            <a:noAutofit/>
          </a:bodyPr>
          <a:lstStyle>
            <a:lvl1pPr>
              <a:defRPr>
                <a:latin typeface="Microsoft JhengHei UI" panose="020B0604030504040204" pitchFamily="34" charset="-120"/>
                <a:ea typeface="Microsoft JhengHei UI" panose="020B0604030504040204" pitchFamily="34" charset="-120"/>
              </a:defRPr>
            </a:lvl1pPr>
          </a:lstStyle>
          <a:p>
            <a:pPr rtl="0"/>
            <a:r>
              <a:rPr lang="zh-TW" altLang="en-US" noProof="0"/>
              <a:t>按一下圖示以新增圖片</a:t>
            </a:r>
          </a:p>
        </p:txBody>
      </p:sp>
      <p:sp>
        <p:nvSpPr>
          <p:cNvPr id="10" name="圖片版面配置區 4">
            <a:extLst>
              <a:ext uri="{FF2B5EF4-FFF2-40B4-BE49-F238E27FC236}">
                <a16:creationId xmlns:a16="http://schemas.microsoft.com/office/drawing/2014/main" id="{547F0F1E-7AF5-4B76-928C-7B28010C4F93}"/>
              </a:ext>
            </a:extLst>
          </p:cNvPr>
          <p:cNvSpPr>
            <a:spLocks noGrp="1"/>
          </p:cNvSpPr>
          <p:nvPr>
            <p:ph type="pic" sz="quarter" idx="16"/>
          </p:nvPr>
        </p:nvSpPr>
        <p:spPr>
          <a:xfrm>
            <a:off x="736600" y="2422525"/>
            <a:ext cx="2997200" cy="1781979"/>
          </a:xfrm>
        </p:spPr>
        <p:txBody>
          <a:bodyPr rtlCol="0">
            <a:noAutofit/>
          </a:bodyPr>
          <a:lstStyle>
            <a:lvl1pPr>
              <a:defRPr>
                <a:latin typeface="Microsoft JhengHei UI" panose="020B0604030504040204" pitchFamily="34" charset="-120"/>
                <a:ea typeface="Microsoft JhengHei UI" panose="020B0604030504040204" pitchFamily="34" charset="-120"/>
              </a:defRPr>
            </a:lvl1pPr>
          </a:lstStyle>
          <a:p>
            <a:pPr rtl="0"/>
            <a:r>
              <a:rPr lang="zh-TW" altLang="en-US" noProof="0"/>
              <a:t>按一下圖示以新增圖片</a:t>
            </a:r>
          </a:p>
        </p:txBody>
      </p:sp>
      <p:sp>
        <p:nvSpPr>
          <p:cNvPr id="11" name="圖片版面配置區 4">
            <a:extLst>
              <a:ext uri="{FF2B5EF4-FFF2-40B4-BE49-F238E27FC236}">
                <a16:creationId xmlns:a16="http://schemas.microsoft.com/office/drawing/2014/main" id="{063D0E8E-9491-4AF0-918D-A0B782C5FD68}"/>
              </a:ext>
            </a:extLst>
          </p:cNvPr>
          <p:cNvSpPr>
            <a:spLocks noGrp="1"/>
          </p:cNvSpPr>
          <p:nvPr>
            <p:ph type="pic" sz="quarter" idx="17"/>
          </p:nvPr>
        </p:nvSpPr>
        <p:spPr>
          <a:xfrm>
            <a:off x="4051300" y="2422525"/>
            <a:ext cx="2997200" cy="1781979"/>
          </a:xfrm>
        </p:spPr>
        <p:txBody>
          <a:bodyPr rtlCol="0">
            <a:noAutofit/>
          </a:bodyPr>
          <a:lstStyle>
            <a:lvl1pPr>
              <a:defRPr>
                <a:latin typeface="Microsoft JhengHei UI" panose="020B0604030504040204" pitchFamily="34" charset="-120"/>
                <a:ea typeface="Microsoft JhengHei UI" panose="020B0604030504040204" pitchFamily="34" charset="-120"/>
              </a:defRPr>
            </a:lvl1pPr>
          </a:lstStyle>
          <a:p>
            <a:pPr rtl="0"/>
            <a:r>
              <a:rPr lang="zh-TW" altLang="en-US" noProof="0"/>
              <a:t>按一下圖示以新增圖片</a:t>
            </a:r>
          </a:p>
        </p:txBody>
      </p:sp>
      <p:sp>
        <p:nvSpPr>
          <p:cNvPr id="12" name="圖片版面配置區 4">
            <a:extLst>
              <a:ext uri="{FF2B5EF4-FFF2-40B4-BE49-F238E27FC236}">
                <a16:creationId xmlns:a16="http://schemas.microsoft.com/office/drawing/2014/main" id="{042F54CB-9200-4D74-968A-0A3E5871D9E5}"/>
              </a:ext>
            </a:extLst>
          </p:cNvPr>
          <p:cNvSpPr>
            <a:spLocks noGrp="1"/>
          </p:cNvSpPr>
          <p:nvPr>
            <p:ph type="pic" sz="quarter" idx="18"/>
          </p:nvPr>
        </p:nvSpPr>
        <p:spPr>
          <a:xfrm>
            <a:off x="736600" y="4479925"/>
            <a:ext cx="2997200" cy="1781979"/>
          </a:xfrm>
        </p:spPr>
        <p:txBody>
          <a:bodyPr rtlCol="0">
            <a:noAutofit/>
          </a:bodyPr>
          <a:lstStyle>
            <a:lvl1pPr>
              <a:defRPr>
                <a:latin typeface="Microsoft JhengHei UI" panose="020B0604030504040204" pitchFamily="34" charset="-120"/>
                <a:ea typeface="Microsoft JhengHei UI" panose="020B0604030504040204" pitchFamily="34" charset="-120"/>
              </a:defRPr>
            </a:lvl1pPr>
          </a:lstStyle>
          <a:p>
            <a:pPr rtl="0"/>
            <a:r>
              <a:rPr lang="zh-TW" altLang="en-US" noProof="0"/>
              <a:t>按一下圖示以新增圖片</a:t>
            </a:r>
          </a:p>
        </p:txBody>
      </p:sp>
      <p:sp>
        <p:nvSpPr>
          <p:cNvPr id="13" name="圖片版面配置區 4">
            <a:extLst>
              <a:ext uri="{FF2B5EF4-FFF2-40B4-BE49-F238E27FC236}">
                <a16:creationId xmlns:a16="http://schemas.microsoft.com/office/drawing/2014/main" id="{1D925119-27E3-496E-86BC-23416F94FB61}"/>
              </a:ext>
            </a:extLst>
          </p:cNvPr>
          <p:cNvSpPr>
            <a:spLocks noGrp="1"/>
          </p:cNvSpPr>
          <p:nvPr>
            <p:ph type="pic" sz="quarter" idx="19"/>
          </p:nvPr>
        </p:nvSpPr>
        <p:spPr>
          <a:xfrm>
            <a:off x="4051300" y="4479925"/>
            <a:ext cx="2997200" cy="1781979"/>
          </a:xfrm>
        </p:spPr>
        <p:txBody>
          <a:bodyPr rtlCol="0">
            <a:noAutofit/>
          </a:bodyPr>
          <a:lstStyle>
            <a:lvl1pPr>
              <a:defRPr>
                <a:latin typeface="Microsoft JhengHei UI" panose="020B0604030504040204" pitchFamily="34" charset="-120"/>
                <a:ea typeface="Microsoft JhengHei UI" panose="020B0604030504040204" pitchFamily="34" charset="-120"/>
              </a:defRPr>
            </a:lvl1pPr>
          </a:lstStyle>
          <a:p>
            <a:pPr rtl="0"/>
            <a:r>
              <a:rPr lang="zh-TW" altLang="en-US" noProof="0"/>
              <a:t>按一下圖示以新增圖片</a:t>
            </a:r>
          </a:p>
        </p:txBody>
      </p:sp>
      <p:sp>
        <p:nvSpPr>
          <p:cNvPr id="4" name="矩形 3">
            <a:extLst>
              <a:ext uri="{FF2B5EF4-FFF2-40B4-BE49-F238E27FC236}">
                <a16:creationId xmlns:a16="http://schemas.microsoft.com/office/drawing/2014/main" id="{9DF93AF7-D4DC-42B5-8A4F-B5F3ABBB031F}"/>
              </a:ext>
              <a:ext uri="{C183D7F6-B498-43B3-948B-1728B52AA6E4}">
                <adec:decorative xmlns:adec="http://schemas.microsoft.com/office/drawing/2017/decorative" val="1"/>
              </a:ext>
            </a:extLst>
          </p:cNvPr>
          <p:cNvSpPr/>
          <p:nvPr userDrawn="1"/>
        </p:nvSpPr>
        <p:spPr>
          <a:xfrm>
            <a:off x="7781678" y="6303963"/>
            <a:ext cx="301498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rtl="0"/>
            <a:endParaRPr lang="zh-TW" altLang="en-US" noProof="0">
              <a:latin typeface="Microsoft JhengHei UI" panose="020B0604030504040204" pitchFamily="34" charset="-120"/>
              <a:ea typeface="Microsoft JhengHei UI" panose="020B0604030504040204" pitchFamily="34" charset="-120"/>
            </a:endParaRPr>
          </a:p>
        </p:txBody>
      </p:sp>
    </p:spTree>
    <p:extLst>
      <p:ext uri="{BB962C8B-B14F-4D97-AF65-F5344CB8AC3E}">
        <p14:creationId xmlns:p14="http://schemas.microsoft.com/office/powerpoint/2010/main" val="175396809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圖表和表格">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3345D17-D652-4766-B11C-2E8D8390D957}"/>
              </a:ext>
            </a:extLst>
          </p:cNvPr>
          <p:cNvSpPr>
            <a:spLocks noGrp="1"/>
          </p:cNvSpPr>
          <p:nvPr>
            <p:ph type="title"/>
          </p:nvPr>
        </p:nvSpPr>
        <p:spPr>
          <a:xfrm>
            <a:off x="594519" y="767791"/>
            <a:ext cx="11002962" cy="823913"/>
          </a:xfrm>
        </p:spPr>
        <p:txBody>
          <a:bodyPr rtlCol="0">
            <a:noAutofit/>
          </a:bodyPr>
          <a:lstStyle>
            <a:lvl1pPr>
              <a:defRPr sz="4800" spc="300">
                <a:latin typeface="Microsoft JhengHei UI" panose="020B0604030504040204" pitchFamily="34" charset="-120"/>
                <a:ea typeface="Microsoft JhengHei UI" panose="020B0604030504040204" pitchFamily="34" charset="-120"/>
              </a:defRPr>
            </a:lvl1pPr>
          </a:lstStyle>
          <a:p>
            <a:pPr rtl="0"/>
            <a:r>
              <a:rPr lang="zh-TW" altLang="en-US" noProof="0"/>
              <a:t>按一下以編輯母片標題樣式</a:t>
            </a:r>
          </a:p>
        </p:txBody>
      </p:sp>
      <p:sp>
        <p:nvSpPr>
          <p:cNvPr id="3" name="頁尾版面配置區 2">
            <a:extLst>
              <a:ext uri="{FF2B5EF4-FFF2-40B4-BE49-F238E27FC236}">
                <a16:creationId xmlns:a16="http://schemas.microsoft.com/office/drawing/2014/main" id="{6BC7A58C-70BA-43E5-BD90-83ADB63B0C00}"/>
              </a:ext>
            </a:extLst>
          </p:cNvPr>
          <p:cNvSpPr>
            <a:spLocks noGrp="1"/>
          </p:cNvSpPr>
          <p:nvPr>
            <p:ph type="ftr" sz="quarter" idx="10"/>
          </p:nvPr>
        </p:nvSpPr>
        <p:spPr/>
        <p:txBody>
          <a:bodyPr rtlCol="0"/>
          <a:lstStyle>
            <a:lvl1pPr>
              <a:defRPr>
                <a:latin typeface="Microsoft JhengHei UI" panose="020B0604030504040204" pitchFamily="34" charset="-120"/>
                <a:ea typeface="Microsoft JhengHei UI" panose="020B0604030504040204" pitchFamily="34" charset="-120"/>
              </a:defRPr>
            </a:lvl1pPr>
          </a:lstStyle>
          <a:p>
            <a:endParaRPr lang="zh-TW" altLang="en-US" noProof="0"/>
          </a:p>
        </p:txBody>
      </p:sp>
      <p:sp>
        <p:nvSpPr>
          <p:cNvPr id="4" name="投影片編號預留位置 3">
            <a:extLst>
              <a:ext uri="{FF2B5EF4-FFF2-40B4-BE49-F238E27FC236}">
                <a16:creationId xmlns:a16="http://schemas.microsoft.com/office/drawing/2014/main" id="{0F8A60B7-2499-42C6-8A74-ACDAE245746D}"/>
              </a:ext>
            </a:extLst>
          </p:cNvPr>
          <p:cNvSpPr>
            <a:spLocks noGrp="1"/>
          </p:cNvSpPr>
          <p:nvPr>
            <p:ph type="sldNum" sz="quarter" idx="11"/>
          </p:nvPr>
        </p:nvSpPr>
        <p:spPr/>
        <p:txBody>
          <a:bodyPr rtlCol="0"/>
          <a:lstStyle>
            <a:lvl1pPr>
              <a:defRPr>
                <a:latin typeface="Microsoft JhengHei UI" panose="020B0604030504040204" pitchFamily="34" charset="-120"/>
                <a:ea typeface="Microsoft JhengHei UI" panose="020B0604030504040204" pitchFamily="34" charset="-120"/>
              </a:defRPr>
            </a:lvl1pPr>
          </a:lstStyle>
          <a:p>
            <a:fld id="{8C2E478F-E849-4A8C-AF1F-CBCC78A7CBFA}" type="slidenum">
              <a:rPr lang="en-US" altLang="zh-TW" noProof="0" smtClean="0"/>
              <a:pPr/>
              <a:t>‹#›</a:t>
            </a:fld>
            <a:endParaRPr lang="zh-TW" altLang="en-US" noProof="0"/>
          </a:p>
        </p:txBody>
      </p:sp>
    </p:spTree>
    <p:extLst>
      <p:ext uri="{BB962C8B-B14F-4D97-AF65-F5344CB8AC3E}">
        <p14:creationId xmlns:p14="http://schemas.microsoft.com/office/powerpoint/2010/main" val="34526340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引述">
    <p:bg>
      <p:bgRef idx="1001">
        <a:schemeClr val="bg1"/>
      </p:bgRef>
    </p:bg>
    <p:spTree>
      <p:nvGrpSpPr>
        <p:cNvPr id="1" name=""/>
        <p:cNvGrpSpPr/>
        <p:nvPr/>
      </p:nvGrpSpPr>
      <p:grpSpPr>
        <a:xfrm>
          <a:off x="0" y="0"/>
          <a:ext cx="0" cy="0"/>
          <a:chOff x="0" y="0"/>
          <a:chExt cx="0" cy="0"/>
        </a:xfrm>
      </p:grpSpPr>
      <p:sp>
        <p:nvSpPr>
          <p:cNvPr id="3" name="圖片版面配置區 2">
            <a:extLst>
              <a:ext uri="{FF2B5EF4-FFF2-40B4-BE49-F238E27FC236}">
                <a16:creationId xmlns:a16="http://schemas.microsoft.com/office/drawing/2014/main" id="{DE635FD8-712D-4EE2-A5B6-3DD8DE9C25E9}"/>
              </a:ext>
            </a:extLst>
          </p:cNvPr>
          <p:cNvSpPr>
            <a:spLocks noGrp="1"/>
          </p:cNvSpPr>
          <p:nvPr>
            <p:ph type="pic" sz="quarter" idx="10"/>
          </p:nvPr>
        </p:nvSpPr>
        <p:spPr>
          <a:xfrm>
            <a:off x="0" y="0"/>
            <a:ext cx="12192000" cy="6858000"/>
          </a:xfrm>
        </p:spPr>
        <p:txBody>
          <a:bodyPr rtlCol="0" anchor="ctr"/>
          <a:lstStyle>
            <a:lvl1pPr marL="0" indent="0" algn="ctr">
              <a:buNone/>
              <a:defRPr>
                <a:latin typeface="Microsoft JhengHei UI" panose="020B0604030504040204" pitchFamily="34" charset="-120"/>
                <a:ea typeface="Microsoft JhengHei UI" panose="020B0604030504040204" pitchFamily="34" charset="-120"/>
              </a:defRPr>
            </a:lvl1pPr>
          </a:lstStyle>
          <a:p>
            <a:pPr rtl="0"/>
            <a:r>
              <a:rPr lang="zh-TW" altLang="en-US" noProof="0"/>
              <a:t>按一下圖示以新增圖片</a:t>
            </a:r>
          </a:p>
        </p:txBody>
      </p:sp>
      <p:sp>
        <p:nvSpPr>
          <p:cNvPr id="2" name="標題 1">
            <a:extLst>
              <a:ext uri="{FF2B5EF4-FFF2-40B4-BE49-F238E27FC236}">
                <a16:creationId xmlns:a16="http://schemas.microsoft.com/office/drawing/2014/main" id="{4C179BAC-E989-4203-B9B4-66280365481B}"/>
              </a:ext>
            </a:extLst>
          </p:cNvPr>
          <p:cNvSpPr>
            <a:spLocks noGrp="1"/>
          </p:cNvSpPr>
          <p:nvPr>
            <p:ph type="title"/>
          </p:nvPr>
        </p:nvSpPr>
        <p:spPr>
          <a:xfrm>
            <a:off x="4038600" y="4607137"/>
            <a:ext cx="4114800" cy="421480"/>
          </a:xfrm>
          <a:gradFill flip="none" rotWithShape="1">
            <a:gsLst>
              <a:gs pos="0">
                <a:schemeClr val="accent5"/>
              </a:gs>
              <a:gs pos="100000">
                <a:schemeClr val="accent2">
                  <a:lumMod val="97000"/>
                  <a:lumOff val="3000"/>
                </a:schemeClr>
              </a:gs>
              <a:gs pos="50000">
                <a:schemeClr val="accent1"/>
              </a:gs>
            </a:gsLst>
            <a:lin ang="10800000" scaled="1"/>
            <a:tileRect/>
          </a:gradFill>
        </p:spPr>
        <p:txBody>
          <a:bodyPr rtlCol="0">
            <a:noAutofit/>
          </a:bodyPr>
          <a:lstStyle>
            <a:lvl1pPr>
              <a:defRPr sz="1400" spc="300" baseline="0">
                <a:latin typeface="Microsoft JhengHei UI" panose="020B0604030504040204" pitchFamily="34" charset="-120"/>
                <a:ea typeface="Microsoft JhengHei UI" panose="020B0604030504040204" pitchFamily="34" charset="-120"/>
              </a:defRPr>
            </a:lvl1pPr>
          </a:lstStyle>
          <a:p>
            <a:pPr rtl="0"/>
            <a:r>
              <a:rPr lang="zh-TW" altLang="en-US" noProof="0"/>
              <a:t>按一下以編輯母片標題樣式</a:t>
            </a:r>
          </a:p>
        </p:txBody>
      </p:sp>
      <p:sp>
        <p:nvSpPr>
          <p:cNvPr id="7" name="文字版面配置區 6">
            <a:extLst>
              <a:ext uri="{FF2B5EF4-FFF2-40B4-BE49-F238E27FC236}">
                <a16:creationId xmlns:a16="http://schemas.microsoft.com/office/drawing/2014/main" id="{60CCC81E-A013-4315-AD13-97BA3AA95596}"/>
              </a:ext>
            </a:extLst>
          </p:cNvPr>
          <p:cNvSpPr>
            <a:spLocks noGrp="1"/>
          </p:cNvSpPr>
          <p:nvPr>
            <p:ph type="body" sz="quarter" idx="11"/>
          </p:nvPr>
        </p:nvSpPr>
        <p:spPr>
          <a:xfrm>
            <a:off x="1478756" y="1569719"/>
            <a:ext cx="9234488" cy="2651443"/>
          </a:xfrm>
        </p:spPr>
        <p:txBody>
          <a:bodyPr rtlCol="0">
            <a:noAutofit/>
          </a:bodyPr>
          <a:lstStyle>
            <a:lvl1pPr marL="0" indent="0" algn="ctr">
              <a:buNone/>
              <a:defRPr sz="3200">
                <a:latin typeface="Microsoft JhengHei UI" panose="020B0604030504040204" pitchFamily="34" charset="-120"/>
                <a:ea typeface="Microsoft JhengHei UI" panose="020B0604030504040204" pitchFamily="34" charset="-120"/>
              </a:defRPr>
            </a:lvl1pPr>
          </a:lstStyle>
          <a:p>
            <a:pPr lvl="0" rtl="0"/>
            <a:r>
              <a:rPr lang="zh-TW" altLang="en-US" noProof="0"/>
              <a:t>按一下以編輯母片文字樣式</a:t>
            </a:r>
          </a:p>
        </p:txBody>
      </p:sp>
    </p:spTree>
    <p:extLst>
      <p:ext uri="{BB962C8B-B14F-4D97-AF65-F5344CB8AC3E}">
        <p14:creationId xmlns:p14="http://schemas.microsoft.com/office/powerpoint/2010/main" val="79555376"/>
      </p:ext>
    </p:extLst>
  </p:cSld>
  <p:clrMapOvr>
    <a:overrideClrMapping bg1="dk1" tx1="lt1" bg2="dk2" tx2="lt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內容 2 欄位">
    <p:spTree>
      <p:nvGrpSpPr>
        <p:cNvPr id="1" name=""/>
        <p:cNvGrpSpPr/>
        <p:nvPr/>
      </p:nvGrpSpPr>
      <p:grpSpPr>
        <a:xfrm>
          <a:off x="0" y="0"/>
          <a:ext cx="0" cy="0"/>
          <a:chOff x="0" y="0"/>
          <a:chExt cx="0" cy="0"/>
        </a:xfrm>
      </p:grpSpPr>
      <p:sp>
        <p:nvSpPr>
          <p:cNvPr id="17" name="標題 2">
            <a:extLst>
              <a:ext uri="{FF2B5EF4-FFF2-40B4-BE49-F238E27FC236}">
                <a16:creationId xmlns:a16="http://schemas.microsoft.com/office/drawing/2014/main" id="{0EF11611-8537-47CC-87AC-2E25428B72BA}"/>
              </a:ext>
            </a:extLst>
          </p:cNvPr>
          <p:cNvSpPr>
            <a:spLocks noGrp="1"/>
          </p:cNvSpPr>
          <p:nvPr>
            <p:ph type="title"/>
          </p:nvPr>
        </p:nvSpPr>
        <p:spPr>
          <a:xfrm>
            <a:off x="594519" y="1"/>
            <a:ext cx="11002962" cy="1623218"/>
          </a:xfrm>
        </p:spPr>
        <p:txBody>
          <a:bodyPr rtlCol="0" anchor="ctr">
            <a:noAutofit/>
          </a:bodyPr>
          <a:lstStyle>
            <a:lvl1pPr>
              <a:defRPr>
                <a:latin typeface="Microsoft JhengHei UI" panose="020B0604030504040204" pitchFamily="34" charset="-120"/>
                <a:ea typeface="Microsoft JhengHei UI" panose="020B0604030504040204" pitchFamily="34" charset="-120"/>
              </a:defRPr>
            </a:lvl1pPr>
          </a:lstStyle>
          <a:p>
            <a:pPr algn="ctr" rtl="0"/>
            <a:r>
              <a:rPr lang="zh-TW" altLang="en-US" sz="4800" noProof="0"/>
              <a:t>按一下以編輯母片標題樣式</a:t>
            </a:r>
          </a:p>
        </p:txBody>
      </p:sp>
      <p:sp>
        <p:nvSpPr>
          <p:cNvPr id="19" name="圖片版面配置區 17">
            <a:extLst>
              <a:ext uri="{FF2B5EF4-FFF2-40B4-BE49-F238E27FC236}">
                <a16:creationId xmlns:a16="http://schemas.microsoft.com/office/drawing/2014/main" id="{D1A63A52-1E65-414B-BBC3-D31F515791AC}"/>
              </a:ext>
            </a:extLst>
          </p:cNvPr>
          <p:cNvSpPr>
            <a:spLocks noGrp="1"/>
          </p:cNvSpPr>
          <p:nvPr>
            <p:ph type="pic" sz="quarter" idx="11"/>
          </p:nvPr>
        </p:nvSpPr>
        <p:spPr>
          <a:xfrm>
            <a:off x="6578601" y="1638300"/>
            <a:ext cx="5156200" cy="1892300"/>
          </a:xfrm>
        </p:spPr>
        <p:txBody>
          <a:bodyPr rtlCol="0">
            <a:noAutofit/>
          </a:bodyPr>
          <a:lstStyle>
            <a:lvl1pPr>
              <a:defRPr>
                <a:latin typeface="Microsoft JhengHei UI" panose="020B0604030504040204" pitchFamily="34" charset="-120"/>
                <a:ea typeface="Microsoft JhengHei UI" panose="020B0604030504040204" pitchFamily="34" charset="-120"/>
              </a:defRPr>
            </a:lvl1pPr>
          </a:lstStyle>
          <a:p>
            <a:pPr rtl="0"/>
            <a:r>
              <a:rPr lang="zh-TW" altLang="en-US" noProof="0"/>
              <a:t>按一下圖示以新增圖片</a:t>
            </a:r>
          </a:p>
        </p:txBody>
      </p:sp>
      <p:sp>
        <p:nvSpPr>
          <p:cNvPr id="18" name="圖片版面配置區 17">
            <a:extLst>
              <a:ext uri="{FF2B5EF4-FFF2-40B4-BE49-F238E27FC236}">
                <a16:creationId xmlns:a16="http://schemas.microsoft.com/office/drawing/2014/main" id="{ED7E0E1A-1E64-4A9A-9C8B-69486BD1123B}"/>
              </a:ext>
            </a:extLst>
          </p:cNvPr>
          <p:cNvSpPr>
            <a:spLocks noGrp="1"/>
          </p:cNvSpPr>
          <p:nvPr>
            <p:ph type="pic" sz="quarter" idx="10"/>
          </p:nvPr>
        </p:nvSpPr>
        <p:spPr>
          <a:xfrm>
            <a:off x="469900" y="1638300"/>
            <a:ext cx="5156200" cy="1892300"/>
          </a:xfrm>
        </p:spPr>
        <p:txBody>
          <a:bodyPr rtlCol="0">
            <a:noAutofit/>
          </a:bodyPr>
          <a:lstStyle>
            <a:lvl1pPr>
              <a:defRPr>
                <a:latin typeface="Microsoft JhengHei UI" panose="020B0604030504040204" pitchFamily="34" charset="-120"/>
                <a:ea typeface="Microsoft JhengHei UI" panose="020B0604030504040204" pitchFamily="34" charset="-120"/>
              </a:defRPr>
            </a:lvl1pPr>
          </a:lstStyle>
          <a:p>
            <a:pPr rtl="0"/>
            <a:r>
              <a:rPr lang="zh-TW" altLang="en-US" noProof="0"/>
              <a:t>按一下圖示以新增圖片</a:t>
            </a:r>
          </a:p>
        </p:txBody>
      </p:sp>
      <p:sp>
        <p:nvSpPr>
          <p:cNvPr id="10" name="文字版面配置區 3">
            <a:extLst>
              <a:ext uri="{FF2B5EF4-FFF2-40B4-BE49-F238E27FC236}">
                <a16:creationId xmlns:a16="http://schemas.microsoft.com/office/drawing/2014/main" id="{1E462965-19D7-4A65-B394-9AE76A5B4805}"/>
              </a:ext>
            </a:extLst>
          </p:cNvPr>
          <p:cNvSpPr>
            <a:spLocks noGrp="1"/>
          </p:cNvSpPr>
          <p:nvPr>
            <p:ph type="body" idx="1"/>
          </p:nvPr>
        </p:nvSpPr>
        <p:spPr>
          <a:xfrm>
            <a:off x="469107" y="3864355"/>
            <a:ext cx="5157787" cy="494506"/>
          </a:xfrm>
        </p:spPr>
        <p:txBody>
          <a:bodyPr rtlCol="0">
            <a:noAutofit/>
          </a:bodyPr>
          <a:lstStyle>
            <a:lvl1pPr marL="0" indent="0">
              <a:buNone/>
              <a:defRPr sz="2400">
                <a:latin typeface="Microsoft JhengHei UI" panose="020B0604030504040204" pitchFamily="34" charset="-120"/>
                <a:ea typeface="Microsoft JhengHei UI" panose="020B0604030504040204" pitchFamily="34" charset="-120"/>
              </a:defRPr>
            </a:lvl1pPr>
          </a:lstStyle>
          <a:p>
            <a:pPr lvl="0" rtl="0"/>
            <a:r>
              <a:rPr lang="zh-TW" altLang="en-US" spc="300" noProof="0">
                <a:solidFill>
                  <a:schemeClr val="tx1"/>
                </a:solidFill>
              </a:rPr>
              <a:t>按一下以編輯母片文字樣式</a:t>
            </a:r>
          </a:p>
        </p:txBody>
      </p:sp>
      <p:sp>
        <p:nvSpPr>
          <p:cNvPr id="11" name="內容版面配置區 4">
            <a:extLst>
              <a:ext uri="{FF2B5EF4-FFF2-40B4-BE49-F238E27FC236}">
                <a16:creationId xmlns:a16="http://schemas.microsoft.com/office/drawing/2014/main" id="{FAEC14D1-0BEA-4D9A-9D96-A56B6A9B07AC}"/>
              </a:ext>
            </a:extLst>
          </p:cNvPr>
          <p:cNvSpPr>
            <a:spLocks noGrp="1"/>
          </p:cNvSpPr>
          <p:nvPr>
            <p:ph sz="half" idx="2"/>
          </p:nvPr>
        </p:nvSpPr>
        <p:spPr>
          <a:xfrm>
            <a:off x="469107" y="4531139"/>
            <a:ext cx="5157787" cy="2039144"/>
          </a:xfrm>
        </p:spPr>
        <p:txBody>
          <a:bodyPr rtlCol="0">
            <a:noAutofit/>
          </a:bodyPr>
          <a:lstStyle>
            <a:lvl1pPr>
              <a:defRPr>
                <a:latin typeface="Microsoft JhengHei UI" panose="020B0604030504040204" pitchFamily="34" charset="-120"/>
                <a:ea typeface="Microsoft JhengHei UI" panose="020B0604030504040204" pitchFamily="34" charset="-120"/>
              </a:defRPr>
            </a:lvl1pPr>
          </a:lstStyle>
          <a:p>
            <a:pPr lvl="0" rtl="0">
              <a:lnSpc>
                <a:spcPct val="100000"/>
              </a:lnSpc>
              <a:buFont typeface="Wingdings" panose="05000000000000000000" pitchFamily="2" charset="2"/>
              <a:buChar char="§"/>
            </a:pPr>
            <a:r>
              <a:rPr lang="zh-TW" altLang="en-US" sz="1400" noProof="0">
                <a:solidFill>
                  <a:schemeClr val="tx1"/>
                </a:solidFill>
              </a:rPr>
              <a:t>按一下以編輯母片文字樣式</a:t>
            </a:r>
          </a:p>
        </p:txBody>
      </p:sp>
      <p:sp>
        <p:nvSpPr>
          <p:cNvPr id="12" name="文字版面配置區 5">
            <a:extLst>
              <a:ext uri="{FF2B5EF4-FFF2-40B4-BE49-F238E27FC236}">
                <a16:creationId xmlns:a16="http://schemas.microsoft.com/office/drawing/2014/main" id="{1507BB47-1AB4-42F2-99FF-453A0622B815}"/>
              </a:ext>
            </a:extLst>
          </p:cNvPr>
          <p:cNvSpPr>
            <a:spLocks noGrp="1"/>
          </p:cNvSpPr>
          <p:nvPr>
            <p:ph type="body" sz="quarter" idx="3"/>
          </p:nvPr>
        </p:nvSpPr>
        <p:spPr>
          <a:xfrm>
            <a:off x="6565107" y="3864355"/>
            <a:ext cx="5183188" cy="494506"/>
          </a:xfrm>
        </p:spPr>
        <p:txBody>
          <a:bodyPr rtlCol="0">
            <a:noAutofit/>
          </a:bodyPr>
          <a:lstStyle>
            <a:lvl1pPr marL="0" indent="0">
              <a:buNone/>
              <a:defRPr sz="2400">
                <a:latin typeface="Microsoft JhengHei UI" panose="020B0604030504040204" pitchFamily="34" charset="-120"/>
                <a:ea typeface="Microsoft JhengHei UI" panose="020B0604030504040204" pitchFamily="34" charset="-120"/>
              </a:defRPr>
            </a:lvl1pPr>
          </a:lstStyle>
          <a:p>
            <a:pPr lvl="0" rtl="0"/>
            <a:r>
              <a:rPr lang="zh-TW" altLang="en-US" spc="300" noProof="0">
                <a:solidFill>
                  <a:schemeClr val="tx1"/>
                </a:solidFill>
              </a:rPr>
              <a:t>按一下以編輯母片文字樣式</a:t>
            </a:r>
          </a:p>
        </p:txBody>
      </p:sp>
      <p:sp>
        <p:nvSpPr>
          <p:cNvPr id="14" name="內容版面配置區 6">
            <a:extLst>
              <a:ext uri="{FF2B5EF4-FFF2-40B4-BE49-F238E27FC236}">
                <a16:creationId xmlns:a16="http://schemas.microsoft.com/office/drawing/2014/main" id="{438D6EEA-A0DB-4B5F-8F41-A9C1F2C094C0}"/>
              </a:ext>
            </a:extLst>
          </p:cNvPr>
          <p:cNvSpPr>
            <a:spLocks noGrp="1"/>
          </p:cNvSpPr>
          <p:nvPr>
            <p:ph sz="quarter" idx="4"/>
          </p:nvPr>
        </p:nvSpPr>
        <p:spPr>
          <a:xfrm>
            <a:off x="6565107" y="4531139"/>
            <a:ext cx="5183188" cy="2039144"/>
          </a:xfrm>
        </p:spPr>
        <p:txBody>
          <a:bodyPr rtlCol="0">
            <a:noAutofit/>
          </a:bodyPr>
          <a:lstStyle>
            <a:lvl1pPr>
              <a:defRPr>
                <a:latin typeface="Microsoft JhengHei UI" panose="020B0604030504040204" pitchFamily="34" charset="-120"/>
                <a:ea typeface="Microsoft JhengHei UI" panose="020B0604030504040204" pitchFamily="34" charset="-120"/>
              </a:defRPr>
            </a:lvl1pPr>
          </a:lstStyle>
          <a:p>
            <a:pPr lvl="0" rtl="0">
              <a:lnSpc>
                <a:spcPct val="100000"/>
              </a:lnSpc>
              <a:buFont typeface="Wingdings" panose="05000000000000000000" pitchFamily="2" charset="2"/>
              <a:buChar char="§"/>
            </a:pPr>
            <a:r>
              <a:rPr lang="zh-TW" altLang="en-US" sz="1400" noProof="0">
                <a:solidFill>
                  <a:schemeClr val="tx1"/>
                </a:solidFill>
              </a:rPr>
              <a:t>按一下以編輯母片文字樣式</a:t>
            </a:r>
          </a:p>
        </p:txBody>
      </p:sp>
      <p:sp>
        <p:nvSpPr>
          <p:cNvPr id="20" name="投影片編號預留位置 5">
            <a:extLst>
              <a:ext uri="{FF2B5EF4-FFF2-40B4-BE49-F238E27FC236}">
                <a16:creationId xmlns:a16="http://schemas.microsoft.com/office/drawing/2014/main" id="{A4909F59-7529-454A-A1EF-3CC1EADEFC1F}"/>
              </a:ext>
            </a:extLst>
          </p:cNvPr>
          <p:cNvSpPr>
            <a:spLocks noGrp="1"/>
          </p:cNvSpPr>
          <p:nvPr>
            <p:ph type="sldNum" sz="quarter" idx="12"/>
          </p:nvPr>
        </p:nvSpPr>
        <p:spPr>
          <a:xfrm>
            <a:off x="11549269" y="6468303"/>
            <a:ext cx="443948" cy="365125"/>
          </a:xfrm>
        </p:spPr>
        <p:txBody>
          <a:bodyPr rtlCol="0">
            <a:noAutofit/>
          </a:bodyPr>
          <a:lstStyle>
            <a:lvl1pPr>
              <a:defRPr>
                <a:latin typeface="Microsoft JhengHei UI" panose="020B0604030504040204" pitchFamily="34" charset="-120"/>
                <a:ea typeface="Microsoft JhengHei UI" panose="020B0604030504040204" pitchFamily="34" charset="-120"/>
              </a:defRPr>
            </a:lvl1pPr>
          </a:lstStyle>
          <a:p>
            <a:fld id="{8C2E478F-E849-4A8C-AF1F-CBCC78A7CBFA}" type="slidenum">
              <a:rPr lang="en-US" altLang="zh-TW" noProof="0" smtClean="0"/>
              <a:pPr/>
              <a:t>‹#›</a:t>
            </a:fld>
            <a:endParaRPr lang="zh-TW" altLang="en-US" noProof="0"/>
          </a:p>
        </p:txBody>
      </p:sp>
    </p:spTree>
    <p:extLst>
      <p:ext uri="{BB962C8B-B14F-4D97-AF65-F5344CB8AC3E}">
        <p14:creationId xmlns:p14="http://schemas.microsoft.com/office/powerpoint/2010/main" val="12708345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內容 3 欄位">
    <p:spTree>
      <p:nvGrpSpPr>
        <p:cNvPr id="1" name=""/>
        <p:cNvGrpSpPr/>
        <p:nvPr/>
      </p:nvGrpSpPr>
      <p:grpSpPr>
        <a:xfrm>
          <a:off x="0" y="0"/>
          <a:ext cx="0" cy="0"/>
          <a:chOff x="0" y="0"/>
          <a:chExt cx="0" cy="0"/>
        </a:xfrm>
      </p:grpSpPr>
      <p:sp>
        <p:nvSpPr>
          <p:cNvPr id="22" name="標題 2">
            <a:extLst>
              <a:ext uri="{FF2B5EF4-FFF2-40B4-BE49-F238E27FC236}">
                <a16:creationId xmlns:a16="http://schemas.microsoft.com/office/drawing/2014/main" id="{6186F91B-547E-43BC-9BCE-04619DAAFEC2}"/>
              </a:ext>
            </a:extLst>
          </p:cNvPr>
          <p:cNvSpPr>
            <a:spLocks noGrp="1"/>
          </p:cNvSpPr>
          <p:nvPr>
            <p:ph type="title"/>
          </p:nvPr>
        </p:nvSpPr>
        <p:spPr>
          <a:xfrm>
            <a:off x="594519" y="1"/>
            <a:ext cx="11002962" cy="1623218"/>
          </a:xfrm>
        </p:spPr>
        <p:txBody>
          <a:bodyPr rtlCol="0" anchor="ctr">
            <a:noAutofit/>
          </a:bodyPr>
          <a:lstStyle>
            <a:lvl1pPr>
              <a:defRPr>
                <a:latin typeface="Microsoft JhengHei UI" panose="020B0604030504040204" pitchFamily="34" charset="-120"/>
                <a:ea typeface="Microsoft JhengHei UI" panose="020B0604030504040204" pitchFamily="34" charset="-120"/>
              </a:defRPr>
            </a:lvl1pPr>
          </a:lstStyle>
          <a:p>
            <a:pPr algn="ctr" rtl="0"/>
            <a:r>
              <a:rPr lang="zh-TW" altLang="en-US" sz="4800" noProof="0"/>
              <a:t>按一下以編輯母片標題樣式</a:t>
            </a:r>
          </a:p>
        </p:txBody>
      </p:sp>
      <p:sp>
        <p:nvSpPr>
          <p:cNvPr id="28" name="文字預留位置 27">
            <a:extLst>
              <a:ext uri="{FF2B5EF4-FFF2-40B4-BE49-F238E27FC236}">
                <a16:creationId xmlns:a16="http://schemas.microsoft.com/office/drawing/2014/main" id="{D635DFA1-45D2-4EFE-8BB2-BE966346691E}"/>
              </a:ext>
            </a:extLst>
          </p:cNvPr>
          <p:cNvSpPr>
            <a:spLocks noGrp="1"/>
          </p:cNvSpPr>
          <p:nvPr>
            <p:ph type="body" sz="quarter" idx="13"/>
          </p:nvPr>
        </p:nvSpPr>
        <p:spPr>
          <a:xfrm>
            <a:off x="960121" y="3669506"/>
            <a:ext cx="3108326" cy="2566988"/>
          </a:xfrm>
        </p:spPr>
        <p:txBody>
          <a:bodyPr rtlCol="0">
            <a:noAutofit/>
          </a:bodyPr>
          <a:lstStyle>
            <a:lvl1pPr marL="0" indent="0">
              <a:buFont typeface="Wingdings" panose="05000000000000000000" pitchFamily="2" charset="2"/>
              <a:buNone/>
              <a:defRPr sz="2400" spc="300">
                <a:latin typeface="Microsoft JhengHei UI" panose="020B0604030504040204" pitchFamily="34" charset="-120"/>
                <a:ea typeface="Microsoft JhengHei UI" panose="020B0604030504040204" pitchFamily="34" charset="-120"/>
              </a:defRPr>
            </a:lvl1pPr>
            <a:lvl2pPr marL="685800" indent="-228600">
              <a:buFont typeface="Wingdings" panose="05000000000000000000" pitchFamily="2" charset="2"/>
              <a:buChar char="§"/>
              <a:defRPr>
                <a:latin typeface="Microsoft JhengHei UI" panose="020B0604030504040204" pitchFamily="34" charset="-120"/>
                <a:ea typeface="Microsoft JhengHei UI" panose="020B0604030504040204" pitchFamily="34" charset="-120"/>
              </a:defRPr>
            </a:lvl2pPr>
            <a:lvl3pPr marL="1143000" indent="-228600">
              <a:buFont typeface="Wingdings" panose="05000000000000000000" pitchFamily="2" charset="2"/>
              <a:buChar char="§"/>
              <a:defRPr>
                <a:latin typeface="Microsoft JhengHei UI" panose="020B0604030504040204" pitchFamily="34" charset="-120"/>
                <a:ea typeface="Microsoft JhengHei UI" panose="020B0604030504040204" pitchFamily="34" charset="-120"/>
              </a:defRPr>
            </a:lvl3pPr>
            <a:lvl4pPr marL="1600200" indent="-228600">
              <a:buFont typeface="Wingdings" panose="05000000000000000000" pitchFamily="2" charset="2"/>
              <a:buChar char="§"/>
              <a:defRPr>
                <a:latin typeface="Microsoft JhengHei UI" panose="020B0604030504040204" pitchFamily="34" charset="-120"/>
                <a:ea typeface="Microsoft JhengHei UI" panose="020B0604030504040204" pitchFamily="34" charset="-120"/>
              </a:defRPr>
            </a:lvl4pPr>
            <a:lvl5pPr marL="2057400" indent="-228600">
              <a:buFont typeface="Wingdings" panose="05000000000000000000" pitchFamily="2" charset="2"/>
              <a:buChar char="§"/>
              <a:defRPr>
                <a:latin typeface="Microsoft JhengHei UI" panose="020B0604030504040204" pitchFamily="34" charset="-120"/>
                <a:ea typeface="Microsoft JhengHei UI" panose="020B0604030504040204" pitchFamily="34" charset="-120"/>
              </a:defRPr>
            </a:lvl5pPr>
          </a:lstStyle>
          <a:p>
            <a:pPr lvl="0" rtl="0"/>
            <a:r>
              <a:rPr lang="zh-TW" altLang="en-US" noProof="0"/>
              <a:t>按一下以編輯母片文字樣式</a:t>
            </a:r>
          </a:p>
          <a:p>
            <a:pPr lvl="1" rtl="0"/>
            <a:r>
              <a:rPr lang="zh-TW" altLang="en-US" noProof="0"/>
              <a:t>第二層</a:t>
            </a:r>
          </a:p>
          <a:p>
            <a:pPr lvl="2" rtl="0"/>
            <a:r>
              <a:rPr lang="zh-TW" altLang="en-US" noProof="0"/>
              <a:t>第三層</a:t>
            </a:r>
          </a:p>
          <a:p>
            <a:pPr lvl="3" rtl="0"/>
            <a:r>
              <a:rPr lang="zh-TW" altLang="en-US" noProof="0"/>
              <a:t>第四層</a:t>
            </a:r>
          </a:p>
          <a:p>
            <a:pPr lvl="4" rtl="0"/>
            <a:r>
              <a:rPr lang="zh-TW" altLang="en-US" noProof="0"/>
              <a:t>第五層</a:t>
            </a:r>
          </a:p>
        </p:txBody>
      </p:sp>
      <p:sp>
        <p:nvSpPr>
          <p:cNvPr id="24" name="圖片版面配置區 23">
            <a:extLst>
              <a:ext uri="{FF2B5EF4-FFF2-40B4-BE49-F238E27FC236}">
                <a16:creationId xmlns:a16="http://schemas.microsoft.com/office/drawing/2014/main" id="{2F2918FE-A84E-4303-AEF3-4FD66CDD733E}"/>
              </a:ext>
            </a:extLst>
          </p:cNvPr>
          <p:cNvSpPr>
            <a:spLocks noGrp="1"/>
          </p:cNvSpPr>
          <p:nvPr>
            <p:ph type="pic" sz="quarter" idx="10"/>
          </p:nvPr>
        </p:nvSpPr>
        <p:spPr>
          <a:xfrm>
            <a:off x="960438" y="1624013"/>
            <a:ext cx="3108325" cy="1892300"/>
          </a:xfrm>
        </p:spPr>
        <p:txBody>
          <a:bodyPr rtlCol="0">
            <a:noAutofit/>
          </a:bodyPr>
          <a:lstStyle>
            <a:lvl1pPr>
              <a:defRPr>
                <a:latin typeface="Microsoft JhengHei UI" panose="020B0604030504040204" pitchFamily="34" charset="-120"/>
                <a:ea typeface="Microsoft JhengHei UI" panose="020B0604030504040204" pitchFamily="34" charset="-120"/>
              </a:defRPr>
            </a:lvl1pPr>
          </a:lstStyle>
          <a:p>
            <a:pPr rtl="0"/>
            <a:r>
              <a:rPr lang="zh-TW" altLang="en-US" noProof="0"/>
              <a:t>按一下圖示以新增圖片</a:t>
            </a:r>
          </a:p>
        </p:txBody>
      </p:sp>
      <p:sp>
        <p:nvSpPr>
          <p:cNvPr id="25" name="圖片版面配置區 23">
            <a:extLst>
              <a:ext uri="{FF2B5EF4-FFF2-40B4-BE49-F238E27FC236}">
                <a16:creationId xmlns:a16="http://schemas.microsoft.com/office/drawing/2014/main" id="{E2401025-9BC9-4BDD-97DA-CA763CF846BB}"/>
              </a:ext>
            </a:extLst>
          </p:cNvPr>
          <p:cNvSpPr>
            <a:spLocks noGrp="1"/>
          </p:cNvSpPr>
          <p:nvPr>
            <p:ph type="pic" sz="quarter" idx="11"/>
          </p:nvPr>
        </p:nvSpPr>
        <p:spPr>
          <a:xfrm>
            <a:off x="4542155" y="1623219"/>
            <a:ext cx="3108325" cy="1892300"/>
          </a:xfrm>
        </p:spPr>
        <p:txBody>
          <a:bodyPr rtlCol="0">
            <a:noAutofit/>
          </a:bodyPr>
          <a:lstStyle>
            <a:lvl1pPr>
              <a:defRPr>
                <a:latin typeface="Microsoft JhengHei UI" panose="020B0604030504040204" pitchFamily="34" charset="-120"/>
                <a:ea typeface="Microsoft JhengHei UI" panose="020B0604030504040204" pitchFamily="34" charset="-120"/>
              </a:defRPr>
            </a:lvl1pPr>
          </a:lstStyle>
          <a:p>
            <a:pPr rtl="0"/>
            <a:r>
              <a:rPr lang="zh-TW" altLang="en-US" noProof="0"/>
              <a:t>按一下圖示以新增圖片</a:t>
            </a:r>
          </a:p>
        </p:txBody>
      </p:sp>
      <p:sp>
        <p:nvSpPr>
          <p:cNvPr id="26" name="圖片版面配置區 23">
            <a:extLst>
              <a:ext uri="{FF2B5EF4-FFF2-40B4-BE49-F238E27FC236}">
                <a16:creationId xmlns:a16="http://schemas.microsoft.com/office/drawing/2014/main" id="{B7C4AAB6-897A-4ABD-AD50-2D86B197E914}"/>
              </a:ext>
            </a:extLst>
          </p:cNvPr>
          <p:cNvSpPr>
            <a:spLocks noGrp="1"/>
          </p:cNvSpPr>
          <p:nvPr>
            <p:ph type="pic" sz="quarter" idx="12"/>
          </p:nvPr>
        </p:nvSpPr>
        <p:spPr>
          <a:xfrm>
            <a:off x="8122920" y="1623219"/>
            <a:ext cx="3108325" cy="1892300"/>
          </a:xfrm>
        </p:spPr>
        <p:txBody>
          <a:bodyPr rtlCol="0">
            <a:noAutofit/>
          </a:bodyPr>
          <a:lstStyle>
            <a:lvl1pPr>
              <a:defRPr>
                <a:latin typeface="Microsoft JhengHei UI" panose="020B0604030504040204" pitchFamily="34" charset="-120"/>
                <a:ea typeface="Microsoft JhengHei UI" panose="020B0604030504040204" pitchFamily="34" charset="-120"/>
              </a:defRPr>
            </a:lvl1pPr>
          </a:lstStyle>
          <a:p>
            <a:pPr rtl="0"/>
            <a:r>
              <a:rPr lang="zh-TW" altLang="en-US" noProof="0"/>
              <a:t>按一下圖示以新增圖片</a:t>
            </a:r>
          </a:p>
        </p:txBody>
      </p:sp>
      <p:sp>
        <p:nvSpPr>
          <p:cNvPr id="29" name="文字預留位置 27">
            <a:extLst>
              <a:ext uri="{FF2B5EF4-FFF2-40B4-BE49-F238E27FC236}">
                <a16:creationId xmlns:a16="http://schemas.microsoft.com/office/drawing/2014/main" id="{790D65EC-6EB4-4594-91E9-5C3DE7C3BA89}"/>
              </a:ext>
            </a:extLst>
          </p:cNvPr>
          <p:cNvSpPr>
            <a:spLocks noGrp="1"/>
          </p:cNvSpPr>
          <p:nvPr>
            <p:ph type="body" sz="quarter" idx="14"/>
          </p:nvPr>
        </p:nvSpPr>
        <p:spPr>
          <a:xfrm>
            <a:off x="4541837" y="3681412"/>
            <a:ext cx="3108326" cy="2566988"/>
          </a:xfrm>
        </p:spPr>
        <p:txBody>
          <a:bodyPr rtlCol="0">
            <a:noAutofit/>
          </a:bodyPr>
          <a:lstStyle>
            <a:lvl1pPr marL="0" indent="0">
              <a:buFont typeface="Wingdings" panose="05000000000000000000" pitchFamily="2" charset="2"/>
              <a:buNone/>
              <a:defRPr sz="2400" spc="300">
                <a:latin typeface="Microsoft JhengHei UI" panose="020B0604030504040204" pitchFamily="34" charset="-120"/>
                <a:ea typeface="Microsoft JhengHei UI" panose="020B0604030504040204" pitchFamily="34" charset="-120"/>
              </a:defRPr>
            </a:lvl1pPr>
            <a:lvl2pPr marL="685800" indent="-228600">
              <a:buFont typeface="Wingdings" panose="05000000000000000000" pitchFamily="2" charset="2"/>
              <a:buChar char="§"/>
              <a:defRPr>
                <a:latin typeface="Microsoft JhengHei UI" panose="020B0604030504040204" pitchFamily="34" charset="-120"/>
                <a:ea typeface="Microsoft JhengHei UI" panose="020B0604030504040204" pitchFamily="34" charset="-120"/>
              </a:defRPr>
            </a:lvl2pPr>
            <a:lvl3pPr marL="1143000" indent="-228600">
              <a:buFont typeface="Wingdings" panose="05000000000000000000" pitchFamily="2" charset="2"/>
              <a:buChar char="§"/>
              <a:defRPr>
                <a:latin typeface="Microsoft JhengHei UI" panose="020B0604030504040204" pitchFamily="34" charset="-120"/>
                <a:ea typeface="Microsoft JhengHei UI" panose="020B0604030504040204" pitchFamily="34" charset="-120"/>
              </a:defRPr>
            </a:lvl3pPr>
            <a:lvl4pPr marL="1600200" indent="-228600">
              <a:buFont typeface="Wingdings" panose="05000000000000000000" pitchFamily="2" charset="2"/>
              <a:buChar char="§"/>
              <a:defRPr>
                <a:latin typeface="Microsoft JhengHei UI" panose="020B0604030504040204" pitchFamily="34" charset="-120"/>
                <a:ea typeface="Microsoft JhengHei UI" panose="020B0604030504040204" pitchFamily="34" charset="-120"/>
              </a:defRPr>
            </a:lvl4pPr>
            <a:lvl5pPr marL="2057400" indent="-228600">
              <a:buFont typeface="Wingdings" panose="05000000000000000000" pitchFamily="2" charset="2"/>
              <a:buChar char="§"/>
              <a:defRPr>
                <a:latin typeface="Microsoft JhengHei UI" panose="020B0604030504040204" pitchFamily="34" charset="-120"/>
                <a:ea typeface="Microsoft JhengHei UI" panose="020B0604030504040204" pitchFamily="34" charset="-120"/>
              </a:defRPr>
            </a:lvl5pPr>
          </a:lstStyle>
          <a:p>
            <a:pPr lvl="0" rtl="0"/>
            <a:r>
              <a:rPr lang="zh-TW" altLang="en-US" noProof="0"/>
              <a:t>按一下以編輯母片文字樣式</a:t>
            </a:r>
          </a:p>
          <a:p>
            <a:pPr lvl="1" rtl="0"/>
            <a:r>
              <a:rPr lang="zh-TW" altLang="en-US" noProof="0"/>
              <a:t>第二層</a:t>
            </a:r>
          </a:p>
          <a:p>
            <a:pPr lvl="2" rtl="0"/>
            <a:r>
              <a:rPr lang="zh-TW" altLang="en-US" noProof="0"/>
              <a:t>第三層</a:t>
            </a:r>
          </a:p>
          <a:p>
            <a:pPr lvl="3" rtl="0"/>
            <a:r>
              <a:rPr lang="zh-TW" altLang="en-US" noProof="0"/>
              <a:t>第四層</a:t>
            </a:r>
          </a:p>
          <a:p>
            <a:pPr lvl="4" rtl="0"/>
            <a:r>
              <a:rPr lang="zh-TW" altLang="en-US" noProof="0"/>
              <a:t>第五層</a:t>
            </a:r>
          </a:p>
        </p:txBody>
      </p:sp>
      <p:sp>
        <p:nvSpPr>
          <p:cNvPr id="30" name="文字預留位置 27">
            <a:extLst>
              <a:ext uri="{FF2B5EF4-FFF2-40B4-BE49-F238E27FC236}">
                <a16:creationId xmlns:a16="http://schemas.microsoft.com/office/drawing/2014/main" id="{611CF730-D055-47C2-A626-299F429D41B2}"/>
              </a:ext>
            </a:extLst>
          </p:cNvPr>
          <p:cNvSpPr>
            <a:spLocks noGrp="1"/>
          </p:cNvSpPr>
          <p:nvPr>
            <p:ph type="body" sz="quarter" idx="15"/>
          </p:nvPr>
        </p:nvSpPr>
        <p:spPr>
          <a:xfrm>
            <a:off x="8122919" y="3681412"/>
            <a:ext cx="3108326" cy="2566988"/>
          </a:xfrm>
        </p:spPr>
        <p:txBody>
          <a:bodyPr rtlCol="0">
            <a:noAutofit/>
          </a:bodyPr>
          <a:lstStyle>
            <a:lvl1pPr marL="0" indent="0">
              <a:buFont typeface="Wingdings" panose="05000000000000000000" pitchFamily="2" charset="2"/>
              <a:buNone/>
              <a:defRPr sz="2400" spc="300">
                <a:latin typeface="Microsoft JhengHei UI" panose="020B0604030504040204" pitchFamily="34" charset="-120"/>
                <a:ea typeface="Microsoft JhengHei UI" panose="020B0604030504040204" pitchFamily="34" charset="-120"/>
              </a:defRPr>
            </a:lvl1pPr>
            <a:lvl2pPr marL="685800" indent="-228600">
              <a:buFont typeface="Wingdings" panose="05000000000000000000" pitchFamily="2" charset="2"/>
              <a:buChar char="§"/>
              <a:defRPr>
                <a:latin typeface="Microsoft JhengHei UI" panose="020B0604030504040204" pitchFamily="34" charset="-120"/>
                <a:ea typeface="Microsoft JhengHei UI" panose="020B0604030504040204" pitchFamily="34" charset="-120"/>
              </a:defRPr>
            </a:lvl2pPr>
            <a:lvl3pPr marL="1143000" indent="-228600">
              <a:buFont typeface="Wingdings" panose="05000000000000000000" pitchFamily="2" charset="2"/>
              <a:buChar char="§"/>
              <a:defRPr>
                <a:latin typeface="Microsoft JhengHei UI" panose="020B0604030504040204" pitchFamily="34" charset="-120"/>
                <a:ea typeface="Microsoft JhengHei UI" panose="020B0604030504040204" pitchFamily="34" charset="-120"/>
              </a:defRPr>
            </a:lvl3pPr>
            <a:lvl4pPr marL="1600200" indent="-228600">
              <a:buFont typeface="Wingdings" panose="05000000000000000000" pitchFamily="2" charset="2"/>
              <a:buChar char="§"/>
              <a:defRPr>
                <a:latin typeface="Microsoft JhengHei UI" panose="020B0604030504040204" pitchFamily="34" charset="-120"/>
                <a:ea typeface="Microsoft JhengHei UI" panose="020B0604030504040204" pitchFamily="34" charset="-120"/>
              </a:defRPr>
            </a:lvl4pPr>
            <a:lvl5pPr marL="2057400" indent="-228600">
              <a:buFont typeface="Wingdings" panose="05000000000000000000" pitchFamily="2" charset="2"/>
              <a:buChar char="§"/>
              <a:defRPr>
                <a:latin typeface="Microsoft JhengHei UI" panose="020B0604030504040204" pitchFamily="34" charset="-120"/>
                <a:ea typeface="Microsoft JhengHei UI" panose="020B0604030504040204" pitchFamily="34" charset="-120"/>
              </a:defRPr>
            </a:lvl5pPr>
          </a:lstStyle>
          <a:p>
            <a:pPr lvl="0" rtl="0"/>
            <a:r>
              <a:rPr lang="zh-TW" altLang="en-US" noProof="0"/>
              <a:t>按一下以編輯母片文字樣式</a:t>
            </a:r>
          </a:p>
          <a:p>
            <a:pPr lvl="1" rtl="0"/>
            <a:r>
              <a:rPr lang="zh-TW" altLang="en-US" noProof="0"/>
              <a:t>第二層</a:t>
            </a:r>
          </a:p>
          <a:p>
            <a:pPr lvl="2" rtl="0"/>
            <a:r>
              <a:rPr lang="zh-TW" altLang="en-US" noProof="0"/>
              <a:t>第三層</a:t>
            </a:r>
          </a:p>
          <a:p>
            <a:pPr lvl="3" rtl="0"/>
            <a:r>
              <a:rPr lang="zh-TW" altLang="en-US" noProof="0"/>
              <a:t>第四層</a:t>
            </a:r>
          </a:p>
          <a:p>
            <a:pPr lvl="4" rtl="0"/>
            <a:r>
              <a:rPr lang="zh-TW" altLang="en-US" noProof="0"/>
              <a:t>第五層</a:t>
            </a:r>
          </a:p>
        </p:txBody>
      </p:sp>
      <p:sp>
        <p:nvSpPr>
          <p:cNvPr id="31" name="投影片編號預留位置 5">
            <a:extLst>
              <a:ext uri="{FF2B5EF4-FFF2-40B4-BE49-F238E27FC236}">
                <a16:creationId xmlns:a16="http://schemas.microsoft.com/office/drawing/2014/main" id="{F09E06A6-BFDD-42BD-BA69-2CD3BEF0F73D}"/>
              </a:ext>
            </a:extLst>
          </p:cNvPr>
          <p:cNvSpPr>
            <a:spLocks noGrp="1"/>
          </p:cNvSpPr>
          <p:nvPr>
            <p:ph type="sldNum" sz="quarter" idx="16"/>
          </p:nvPr>
        </p:nvSpPr>
        <p:spPr>
          <a:xfrm>
            <a:off x="11549269" y="6468303"/>
            <a:ext cx="443948" cy="365125"/>
          </a:xfrm>
        </p:spPr>
        <p:txBody>
          <a:bodyPr rtlCol="0">
            <a:noAutofit/>
          </a:bodyPr>
          <a:lstStyle>
            <a:lvl1pPr>
              <a:defRPr>
                <a:latin typeface="Microsoft JhengHei UI" panose="020B0604030504040204" pitchFamily="34" charset="-120"/>
                <a:ea typeface="Microsoft JhengHei UI" panose="020B0604030504040204" pitchFamily="34" charset="-120"/>
              </a:defRPr>
            </a:lvl1pPr>
          </a:lstStyle>
          <a:p>
            <a:fld id="{8C2E478F-E849-4A8C-AF1F-CBCC78A7CBFA}" type="slidenum">
              <a:rPr lang="en-US" altLang="zh-TW" noProof="0" smtClean="0"/>
              <a:pPr/>
              <a:t>‹#›</a:t>
            </a:fld>
            <a:endParaRPr lang="zh-TW" altLang="en-US" noProof="0"/>
          </a:p>
        </p:txBody>
      </p:sp>
    </p:spTree>
    <p:extLst>
      <p:ext uri="{BB962C8B-B14F-4D97-AF65-F5344CB8AC3E}">
        <p14:creationId xmlns:p14="http://schemas.microsoft.com/office/powerpoint/2010/main" val="41455920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9305F96C-D634-4A69-95EC-3D002BD68752}"/>
              </a:ext>
            </a:extLst>
          </p:cNvPr>
          <p:cNvSpPr>
            <a:spLocks noGrp="1"/>
          </p:cNvSpPr>
          <p:nvPr>
            <p:ph type="title"/>
          </p:nvPr>
        </p:nvSpPr>
        <p:spPr>
          <a:xfrm>
            <a:off x="594519" y="365125"/>
            <a:ext cx="11002962" cy="823913"/>
          </a:xfrm>
          <a:prstGeom prst="rect">
            <a:avLst/>
          </a:prstGeom>
        </p:spPr>
        <p:txBody>
          <a:bodyPr vert="horz" lIns="91440" tIns="45720" rIns="91440" bIns="45720" rtlCol="0" anchor="ctr">
            <a:noAutofit/>
          </a:bodyPr>
          <a:lstStyle/>
          <a:p>
            <a:pPr rtl="0"/>
            <a:r>
              <a:rPr lang="zh-TW" altLang="en-US" noProof="0"/>
              <a:t>按一下以編輯母片標題樣式</a:t>
            </a:r>
          </a:p>
        </p:txBody>
      </p:sp>
      <p:sp>
        <p:nvSpPr>
          <p:cNvPr id="3" name="文字預留位置 2">
            <a:extLst>
              <a:ext uri="{FF2B5EF4-FFF2-40B4-BE49-F238E27FC236}">
                <a16:creationId xmlns:a16="http://schemas.microsoft.com/office/drawing/2014/main" id="{37757E98-D0FB-43E3-98BC-711F6A2F5372}"/>
              </a:ext>
            </a:extLst>
          </p:cNvPr>
          <p:cNvSpPr>
            <a:spLocks noGrp="1"/>
          </p:cNvSpPr>
          <p:nvPr>
            <p:ph type="body" idx="1"/>
          </p:nvPr>
        </p:nvSpPr>
        <p:spPr>
          <a:xfrm>
            <a:off x="594519" y="1365813"/>
            <a:ext cx="10989920" cy="4811150"/>
          </a:xfrm>
          <a:prstGeom prst="rect">
            <a:avLst/>
          </a:prstGeom>
        </p:spPr>
        <p:txBody>
          <a:bodyPr vert="horz" lIns="91440" tIns="45720" rIns="91440" bIns="45720" rtlCol="0">
            <a:noAutofit/>
          </a:bodyPr>
          <a:lstStyle/>
          <a:p>
            <a:pPr lvl="0" rtl="0"/>
            <a:r>
              <a:rPr lang="zh-TW" altLang="en-US" noProof="0"/>
              <a:t>按一下以編輯母片文字樣式</a:t>
            </a:r>
          </a:p>
          <a:p>
            <a:pPr lvl="1" rtl="0"/>
            <a:r>
              <a:rPr lang="zh-TW" altLang="en-US" noProof="0"/>
              <a:t>第二層</a:t>
            </a:r>
          </a:p>
          <a:p>
            <a:pPr lvl="2" rtl="0"/>
            <a:r>
              <a:rPr lang="zh-TW" altLang="en-US" noProof="0"/>
              <a:t>第三層</a:t>
            </a:r>
          </a:p>
          <a:p>
            <a:pPr lvl="3" rtl="0"/>
            <a:r>
              <a:rPr lang="zh-TW" altLang="en-US" noProof="0"/>
              <a:t>第四層</a:t>
            </a:r>
          </a:p>
          <a:p>
            <a:pPr lvl="4" rtl="0"/>
            <a:r>
              <a:rPr lang="zh-TW" altLang="en-US" noProof="0"/>
              <a:t>第五層</a:t>
            </a:r>
          </a:p>
        </p:txBody>
      </p:sp>
      <p:sp>
        <p:nvSpPr>
          <p:cNvPr id="5" name="頁尾版面配置區 4">
            <a:extLst>
              <a:ext uri="{FF2B5EF4-FFF2-40B4-BE49-F238E27FC236}">
                <a16:creationId xmlns:a16="http://schemas.microsoft.com/office/drawing/2014/main" id="{BFA65B72-2E86-4BA3-94F2-3ADFA40B7AE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Microsoft JhengHei UI" panose="020B0604030504040204" pitchFamily="34" charset="-120"/>
                <a:ea typeface="Microsoft JhengHei UI" panose="020B0604030504040204" pitchFamily="34" charset="-120"/>
              </a:defRPr>
            </a:lvl1pPr>
          </a:lstStyle>
          <a:p>
            <a:endParaRPr lang="zh-TW" altLang="en-US" noProof="0"/>
          </a:p>
        </p:txBody>
      </p:sp>
      <p:sp>
        <p:nvSpPr>
          <p:cNvPr id="6" name="投影片編號預留位置 5">
            <a:extLst>
              <a:ext uri="{FF2B5EF4-FFF2-40B4-BE49-F238E27FC236}">
                <a16:creationId xmlns:a16="http://schemas.microsoft.com/office/drawing/2014/main" id="{73C1F3FD-3DB9-46B7-85E1-E8B8878A4012}"/>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latin typeface="Microsoft JhengHei UI" panose="020B0604030504040204" pitchFamily="34" charset="-120"/>
                <a:ea typeface="Microsoft JhengHei UI" panose="020B0604030504040204" pitchFamily="34" charset="-120"/>
              </a:defRPr>
            </a:lvl1pPr>
          </a:lstStyle>
          <a:p>
            <a:fld id="{8C2E478F-E849-4A8C-AF1F-CBCC78A7CBFA}" type="slidenum">
              <a:rPr lang="en-US" altLang="zh-TW" noProof="0" smtClean="0"/>
              <a:pPr/>
              <a:t>‹#›</a:t>
            </a:fld>
            <a:endParaRPr lang="zh-TW" altLang="en-US" noProof="0"/>
          </a:p>
        </p:txBody>
      </p:sp>
    </p:spTree>
    <p:extLst>
      <p:ext uri="{BB962C8B-B14F-4D97-AF65-F5344CB8AC3E}">
        <p14:creationId xmlns:p14="http://schemas.microsoft.com/office/powerpoint/2010/main" val="692820"/>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1" r:id="rId3"/>
    <p:sldLayoutId id="2147483651" r:id="rId4"/>
    <p:sldLayoutId id="2147483660" r:id="rId5"/>
    <p:sldLayoutId id="2147483677" r:id="rId6"/>
    <p:sldLayoutId id="2147483666" r:id="rId7"/>
    <p:sldLayoutId id="2147483679" r:id="rId8"/>
    <p:sldLayoutId id="2147483653" r:id="rId9"/>
    <p:sldLayoutId id="2147483678" r:id="rId10"/>
    <p:sldLayoutId id="2147483680" r:id="rId11"/>
    <p:sldLayoutId id="2147483681" r:id="rId12"/>
    <p:sldLayoutId id="2147483682" r:id="rId13"/>
  </p:sldLayoutIdLst>
  <p:hf hdr="0" ftr="0" dt="0"/>
  <p:txStyles>
    <p:titleStyle>
      <a:lvl1pPr algn="ctr" defTabSz="914400" rtl="0" eaLnBrk="1" latinLnBrk="0" hangingPunct="1">
        <a:lnSpc>
          <a:spcPct val="100000"/>
        </a:lnSpc>
        <a:spcBef>
          <a:spcPct val="0"/>
        </a:spcBef>
        <a:buNone/>
        <a:defRPr sz="3600" kern="1200" cap="all" baseline="0">
          <a:solidFill>
            <a:schemeClr val="tx1"/>
          </a:solidFill>
          <a:latin typeface="Microsoft JhengHei UI" panose="020B0604030504040204" pitchFamily="34" charset="-120"/>
          <a:ea typeface="Microsoft JhengHei UI" panose="020B0604030504040204" pitchFamily="34" charset="-120"/>
          <a:cs typeface="+mj-cs"/>
        </a:defRPr>
      </a:lvl1pPr>
    </p:titleStyle>
    <p:body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icrosoft JhengHei UI" panose="020B0604030504040204" pitchFamily="34" charset="-120"/>
          <a:ea typeface="Microsoft JhengHei UI" panose="020B0604030504040204" pitchFamily="34" charset="-120"/>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icrosoft JhengHei UI" panose="020B0604030504040204" pitchFamily="34" charset="-120"/>
          <a:ea typeface="Microsoft JhengHei UI" panose="020B0604030504040204" pitchFamily="34" charset="-120"/>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icrosoft JhengHei UI" panose="020B0604030504040204" pitchFamily="34" charset="-120"/>
          <a:ea typeface="Microsoft JhengHei UI" panose="020B0604030504040204" pitchFamily="34" charset="-120"/>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icrosoft JhengHei UI" panose="020B0604030504040204" pitchFamily="34" charset="-120"/>
          <a:ea typeface="Microsoft JhengHei UI" panose="020B0604030504040204" pitchFamily="34" charset="-120"/>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icrosoft JhengHei UI" panose="020B0604030504040204" pitchFamily="34" charset="-120"/>
          <a:ea typeface="Microsoft JhengHei UI" panose="020B0604030504040204" pitchFamily="34" charset="-12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13.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3.tmp"/><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13.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9.tmp"/><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10.tmp"/></Relationships>
</file>

<file path=ppt/slides/_rels/slide14.xml.rels><?xml version="1.0" encoding="UTF-8" standalone="yes"?>
<Relationships xmlns="http://schemas.openxmlformats.org/package/2006/relationships"><Relationship Id="rId3" Type="http://schemas.openxmlformats.org/officeDocument/2006/relationships/image" Target="../media/image18.tmp"/><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21.tmp"/><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4.xml"/><Relationship Id="rId4" Type="http://schemas.microsoft.com/office/2007/relationships/hdphoto" Target="../media/hdphoto2.wdp"/></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11.xml"/><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3" Type="http://schemas.openxmlformats.org/officeDocument/2006/relationships/image" Target="../media/image3.tmp"/><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4.tmp"/><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6.tmp"/><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8.tmp"/><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9.tmp"/><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10.tmp"/></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圖片版面配置區 7" descr="抽象影像">
            <a:extLst>
              <a:ext uri="{FF2B5EF4-FFF2-40B4-BE49-F238E27FC236}">
                <a16:creationId xmlns:a16="http://schemas.microsoft.com/office/drawing/2014/main" id="{9AB29DBC-55D3-49D9-BB44-4936739C4B57}"/>
              </a:ext>
            </a:extLst>
          </p:cNvPr>
          <p:cNvPicPr>
            <a:picLocks noGrp="1" noChangeAspect="1"/>
          </p:cNvPicPr>
          <p:nvPr>
            <p:ph type="pic" sz="quarter" idx="10"/>
          </p:nvPr>
        </p:nvPicPr>
        <p:blipFill rotWithShape="1">
          <a:blip r:embed="rId3">
            <a:alphaModFix amt="52000"/>
            <a:extLst>
              <a:ext uri="{BEBA8EAE-BF5A-486C-A8C5-ECC9F3942E4B}">
                <a14:imgProps xmlns:a14="http://schemas.microsoft.com/office/drawing/2010/main">
                  <a14:imgLayer r:embed="rId4">
                    <a14:imgEffect>
                      <a14:saturation sat="0"/>
                    </a14:imgEffect>
                  </a14:imgLayer>
                </a14:imgProps>
              </a:ext>
            </a:extLst>
          </a:blip>
          <a:srcRect/>
          <a:stretch/>
        </p:blipFill>
        <p:spPr>
          <a:xfrm>
            <a:off x="-2" y="0"/>
            <a:ext cx="12192000" cy="6858000"/>
          </a:xfrm>
        </p:spPr>
      </p:pic>
      <p:sp>
        <p:nvSpPr>
          <p:cNvPr id="9" name="標題 8">
            <a:extLst>
              <a:ext uri="{FF2B5EF4-FFF2-40B4-BE49-F238E27FC236}">
                <a16:creationId xmlns:a16="http://schemas.microsoft.com/office/drawing/2014/main" id="{79DC1498-E692-42BA-B69F-6D37E6CFACA0}"/>
              </a:ext>
            </a:extLst>
          </p:cNvPr>
          <p:cNvSpPr>
            <a:spLocks noGrp="1"/>
          </p:cNvSpPr>
          <p:nvPr>
            <p:ph type="title"/>
          </p:nvPr>
        </p:nvSpPr>
        <p:spPr>
          <a:xfrm>
            <a:off x="243258" y="1510633"/>
            <a:ext cx="11490325" cy="823913"/>
          </a:xfrm>
        </p:spPr>
        <p:txBody>
          <a:bodyPr rtlCol="0"/>
          <a:lstStyle/>
          <a:p>
            <a:pPr rtl="0"/>
            <a:r>
              <a:rPr lang="zh-TW" altLang="en-US" b="1" dirty="0">
                <a:latin typeface="Microsoft JhengHei UI" panose="020B0604030504040204" pitchFamily="34" charset="-120"/>
                <a:ea typeface="Microsoft JhengHei UI" panose="020B0604030504040204" pitchFamily="34" charset="-120"/>
              </a:rPr>
              <a:t>野村投信－第三組專題報告</a:t>
            </a:r>
            <a:endParaRPr lang="en-US" altLang="zh-TW" b="1" dirty="0">
              <a:latin typeface="Microsoft JhengHei UI" panose="020B0604030504040204" pitchFamily="34" charset="-120"/>
              <a:ea typeface="Microsoft JhengHei UI" panose="020B0604030504040204" pitchFamily="34" charset="-120"/>
            </a:endParaRPr>
          </a:p>
        </p:txBody>
      </p:sp>
      <p:sp>
        <p:nvSpPr>
          <p:cNvPr id="7" name="文字版面配置區 6">
            <a:extLst>
              <a:ext uri="{FF2B5EF4-FFF2-40B4-BE49-F238E27FC236}">
                <a16:creationId xmlns:a16="http://schemas.microsoft.com/office/drawing/2014/main" id="{5D865526-EC39-4780-A2A8-274A80A5C19B}"/>
              </a:ext>
            </a:extLst>
          </p:cNvPr>
          <p:cNvSpPr>
            <a:spLocks noGrp="1"/>
          </p:cNvSpPr>
          <p:nvPr>
            <p:ph type="body" idx="1"/>
          </p:nvPr>
        </p:nvSpPr>
        <p:spPr>
          <a:xfrm>
            <a:off x="2244759" y="3065985"/>
            <a:ext cx="7315200" cy="2914939"/>
          </a:xfrm>
        </p:spPr>
        <p:txBody>
          <a:bodyPr rtlCol="0"/>
          <a:lstStyle/>
          <a:p>
            <a:pPr algn="ctr">
              <a:lnSpc>
                <a:spcPct val="100000"/>
              </a:lnSpc>
            </a:pPr>
            <a:r>
              <a:rPr kumimoji="1" lang="zh-TW" altLang="en-US" sz="1800" dirty="0">
                <a:solidFill>
                  <a:srgbClr val="FDF4ED"/>
                </a:solidFill>
                <a:latin typeface="Bahnschrift" panose="020B0502040204020203" pitchFamily="34" charset="0"/>
                <a:ea typeface="Microsoft JhengHei" panose="020B0604030504040204" pitchFamily="34" charset="-120"/>
              </a:rPr>
              <a:t>指導教師</a:t>
            </a:r>
            <a:endParaRPr kumimoji="1" lang="en-US" altLang="zh-TW" sz="1800" dirty="0">
              <a:solidFill>
                <a:srgbClr val="FDF4ED"/>
              </a:solidFill>
              <a:latin typeface="Bahnschrift" panose="020B0502040204020203" pitchFamily="34" charset="0"/>
              <a:ea typeface="Microsoft JhengHei" panose="020B0604030504040204" pitchFamily="34" charset="-120"/>
            </a:endParaRPr>
          </a:p>
          <a:p>
            <a:pPr algn="ctr">
              <a:lnSpc>
                <a:spcPct val="100000"/>
              </a:lnSpc>
            </a:pPr>
            <a:r>
              <a:rPr kumimoji="1" lang="zh-TW" altLang="en-US" sz="1800" b="1" dirty="0">
                <a:latin typeface="Bahnschrift" panose="020B0502040204020203" pitchFamily="34" charset="0"/>
                <a:ea typeface="Microsoft JhengHei" panose="020B0604030504040204" pitchFamily="34" charset="-120"/>
              </a:rPr>
              <a:t>蔡芸琤</a:t>
            </a:r>
            <a:r>
              <a:rPr kumimoji="1" lang="zh-TW" altLang="en-US" sz="1800" dirty="0">
                <a:latin typeface="Bahnschrift" panose="020B0502040204020203" pitchFamily="34" charset="0"/>
                <a:ea typeface="Microsoft JhengHei" panose="020B0604030504040204" pitchFamily="34" charset="-120"/>
              </a:rPr>
              <a:t> </a:t>
            </a:r>
            <a:endParaRPr kumimoji="1" lang="en-US" altLang="zh-TW" sz="1800" dirty="0">
              <a:latin typeface="Bahnschrift" panose="020B0502040204020203" pitchFamily="34" charset="0"/>
              <a:ea typeface="Microsoft JhengHei" panose="020B0604030504040204" pitchFamily="34" charset="-120"/>
            </a:endParaRPr>
          </a:p>
          <a:p>
            <a:pPr algn="ctr">
              <a:lnSpc>
                <a:spcPct val="100000"/>
              </a:lnSpc>
            </a:pPr>
            <a:r>
              <a:rPr kumimoji="1" lang="zh-TW" altLang="en-US" sz="1800" dirty="0">
                <a:latin typeface="Bahnschrift" panose="020B0502040204020203" pitchFamily="34" charset="0"/>
                <a:ea typeface="Microsoft JhengHei" panose="020B0604030504040204" pitchFamily="34" charset="-120"/>
              </a:rPr>
              <a:t>指導業師</a:t>
            </a:r>
            <a:endParaRPr kumimoji="1" lang="en-US" altLang="zh-TW" sz="1800" dirty="0">
              <a:latin typeface="Bahnschrift" panose="020B0502040204020203" pitchFamily="34" charset="0"/>
              <a:ea typeface="Microsoft JhengHei" panose="020B0604030504040204" pitchFamily="34" charset="-120"/>
            </a:endParaRPr>
          </a:p>
          <a:p>
            <a:pPr algn="ctr">
              <a:lnSpc>
                <a:spcPct val="100000"/>
              </a:lnSpc>
            </a:pPr>
            <a:r>
              <a:rPr kumimoji="1" lang="zh-TW" altLang="en-US" sz="1800" b="1" dirty="0">
                <a:latin typeface="Bahnschrift" panose="020B0502040204020203" pitchFamily="34" charset="0"/>
                <a:ea typeface="Microsoft JhengHei" panose="020B0604030504040204" pitchFamily="34" charset="-120"/>
              </a:rPr>
              <a:t>陳景堯 洪苡筑 蔡漢錩 </a:t>
            </a:r>
          </a:p>
          <a:p>
            <a:pPr algn="ctr">
              <a:lnSpc>
                <a:spcPct val="100000"/>
              </a:lnSpc>
            </a:pPr>
            <a:r>
              <a:rPr kumimoji="1" lang="zh-TW" altLang="en-US" sz="1800" dirty="0">
                <a:latin typeface="Bahnschrift" panose="020B0502040204020203" pitchFamily="34" charset="0"/>
                <a:ea typeface="Microsoft JhengHei" panose="020B0604030504040204" pitchFamily="34" charset="-120"/>
              </a:rPr>
              <a:t>組員</a:t>
            </a:r>
            <a:endParaRPr kumimoji="1" lang="en-US" altLang="zh-TW" sz="1800" dirty="0">
              <a:latin typeface="Bahnschrift" panose="020B0502040204020203" pitchFamily="34" charset="0"/>
              <a:ea typeface="Microsoft JhengHei" panose="020B0604030504040204" pitchFamily="34" charset="-120"/>
            </a:endParaRPr>
          </a:p>
          <a:p>
            <a:pPr algn="ctr">
              <a:lnSpc>
                <a:spcPct val="100000"/>
              </a:lnSpc>
            </a:pPr>
            <a:r>
              <a:rPr kumimoji="1" lang="zh-TW" altLang="en-US" sz="1800" dirty="0">
                <a:latin typeface="Bahnschrift" panose="020B0502040204020203" pitchFamily="34" charset="0"/>
                <a:ea typeface="Microsoft JhengHei" panose="020B0604030504040204" pitchFamily="34" charset="-120"/>
              </a:rPr>
              <a:t>台大財金碩一 </a:t>
            </a:r>
            <a:r>
              <a:rPr kumimoji="1" lang="zh-TW" altLang="en-US" sz="1800" b="1" dirty="0">
                <a:latin typeface="Bahnschrift" panose="020B0502040204020203" pitchFamily="34" charset="0"/>
                <a:ea typeface="Microsoft JhengHei" panose="020B0604030504040204" pitchFamily="34" charset="-120"/>
              </a:rPr>
              <a:t>廖萱昀</a:t>
            </a:r>
            <a:r>
              <a:rPr kumimoji="1" lang="zh-TW" altLang="en-US" sz="1800" dirty="0">
                <a:latin typeface="Bahnschrift" panose="020B0502040204020203" pitchFamily="34" charset="0"/>
                <a:ea typeface="Microsoft JhengHei" panose="020B0604030504040204" pitchFamily="34" charset="-120"/>
              </a:rPr>
              <a:t> 東吳資科碩一 </a:t>
            </a:r>
            <a:r>
              <a:rPr kumimoji="1" lang="zh-TW" altLang="en-US" sz="1800" b="1" dirty="0">
                <a:latin typeface="Bahnschrift" panose="020B0502040204020203" pitchFamily="34" charset="0"/>
                <a:ea typeface="Microsoft JhengHei" panose="020B0604030504040204" pitchFamily="34" charset="-120"/>
              </a:rPr>
              <a:t>巫祐瑄</a:t>
            </a:r>
            <a:r>
              <a:rPr kumimoji="1" lang="zh-TW" altLang="en-US" sz="1800" dirty="0">
                <a:latin typeface="Bahnschrift" panose="020B0502040204020203" pitchFamily="34" charset="0"/>
                <a:ea typeface="Microsoft JhengHei" panose="020B0604030504040204" pitchFamily="34" charset="-120"/>
              </a:rPr>
              <a:t> </a:t>
            </a:r>
            <a:endParaRPr kumimoji="1" lang="en-US" altLang="zh-TW" sz="1800" dirty="0">
              <a:latin typeface="Bahnschrift" panose="020B0502040204020203" pitchFamily="34" charset="0"/>
              <a:ea typeface="Microsoft JhengHei" panose="020B0604030504040204" pitchFamily="34" charset="-120"/>
            </a:endParaRPr>
          </a:p>
          <a:p>
            <a:pPr algn="ctr">
              <a:lnSpc>
                <a:spcPct val="100000"/>
              </a:lnSpc>
            </a:pPr>
            <a:r>
              <a:rPr kumimoji="1" lang="zh-TW" altLang="en-US" sz="1800" dirty="0">
                <a:latin typeface="Bahnschrift" panose="020B0502040204020203" pitchFamily="34" charset="0"/>
                <a:ea typeface="Microsoft JhengHei" panose="020B0604030504040204" pitchFamily="34" charset="-120"/>
              </a:rPr>
              <a:t>東吳巨資四 </a:t>
            </a:r>
            <a:r>
              <a:rPr kumimoji="1" lang="zh-TW" altLang="en-US" sz="1800" b="1" dirty="0">
                <a:latin typeface="Bahnschrift" panose="020B0502040204020203" pitchFamily="34" charset="0"/>
                <a:ea typeface="Microsoft JhengHei" panose="020B0604030504040204" pitchFamily="34" charset="-120"/>
              </a:rPr>
              <a:t>王常在</a:t>
            </a:r>
            <a:r>
              <a:rPr kumimoji="1" lang="zh-TW" altLang="en-US" sz="1800" dirty="0">
                <a:latin typeface="Bahnschrift" panose="020B0502040204020203" pitchFamily="34" charset="0"/>
                <a:ea typeface="Microsoft JhengHei" panose="020B0604030504040204" pitchFamily="34" charset="-120"/>
              </a:rPr>
              <a:t> 東吳巨資二 </a:t>
            </a:r>
            <a:r>
              <a:rPr kumimoji="1" lang="zh-TW" altLang="en-US" sz="1800" b="1" dirty="0">
                <a:latin typeface="Bahnschrift" panose="020B0502040204020203" pitchFamily="34" charset="0"/>
                <a:ea typeface="Microsoft JhengHei" panose="020B0604030504040204" pitchFamily="34" charset="-120"/>
              </a:rPr>
              <a:t>廖曉珺</a:t>
            </a:r>
            <a:r>
              <a:rPr kumimoji="1" lang="zh-TW" altLang="en-US" sz="1800" dirty="0">
                <a:latin typeface="Bahnschrift" panose="020B0502040204020203" pitchFamily="34" charset="0"/>
                <a:ea typeface="Microsoft JhengHei" panose="020B0604030504040204" pitchFamily="34" charset="-120"/>
              </a:rPr>
              <a:t> 東吳巨資二 </a:t>
            </a:r>
            <a:r>
              <a:rPr kumimoji="1" lang="zh-TW" altLang="en-US" sz="1800" b="1" dirty="0">
                <a:latin typeface="Bahnschrift" panose="020B0502040204020203" pitchFamily="34" charset="0"/>
                <a:ea typeface="Microsoft JhengHei" panose="020B0604030504040204" pitchFamily="34" charset="-120"/>
              </a:rPr>
              <a:t>郭蕙瑄</a:t>
            </a:r>
            <a:endParaRPr lang="zh-TW" altLang="en-US" dirty="0"/>
          </a:p>
        </p:txBody>
      </p:sp>
    </p:spTree>
    <p:extLst>
      <p:ext uri="{BB962C8B-B14F-4D97-AF65-F5344CB8AC3E}">
        <p14:creationId xmlns:p14="http://schemas.microsoft.com/office/powerpoint/2010/main" val="3927832306"/>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20"/>
          <p:cNvSpPr txBox="1"/>
          <p:nvPr/>
        </p:nvSpPr>
        <p:spPr>
          <a:xfrm>
            <a:off x="2612600" y="497140"/>
            <a:ext cx="6966800" cy="738623"/>
          </a:xfrm>
          <a:prstGeom prst="rect">
            <a:avLst/>
          </a:prstGeom>
          <a:noFill/>
          <a:ln>
            <a:noFill/>
          </a:ln>
        </p:spPr>
        <p:txBody>
          <a:bodyPr spcFirstLastPara="1" wrap="square" lIns="121900" tIns="121900" rIns="121900" bIns="121900" anchor="t" anchorCtr="0">
            <a:spAutoFit/>
          </a:bodyPr>
          <a:lstStyle/>
          <a:p>
            <a:pPr algn="ctr"/>
            <a:r>
              <a:rPr lang="zh-TW" altLang="en-US" sz="3200" b="1" dirty="0">
                <a:solidFill>
                  <a:schemeClr val="dk1"/>
                </a:solidFill>
                <a:latin typeface="Microsoft JhengHei UI" panose="020B0604030504040204" pitchFamily="34" charset="-120"/>
                <a:ea typeface="Microsoft JhengHei UI" panose="020B0604030504040204" pitchFamily="34" charset="-120"/>
              </a:rPr>
              <a:t>申購－總體交易幣別</a:t>
            </a:r>
            <a:endParaRPr sz="3200" b="1" dirty="0">
              <a:latin typeface="Microsoft JhengHei UI" panose="020B0604030504040204" pitchFamily="34" charset="-120"/>
              <a:ea typeface="Microsoft JhengHei UI" panose="020B0604030504040204" pitchFamily="34" charset="-120"/>
            </a:endParaRPr>
          </a:p>
        </p:txBody>
      </p:sp>
      <p:pic>
        <p:nvPicPr>
          <p:cNvPr id="102" name="Google Shape;102;p20"/>
          <p:cNvPicPr preferRelativeResize="0"/>
          <p:nvPr/>
        </p:nvPicPr>
        <p:blipFill>
          <a:blip r:embed="rId3">
            <a:alphaModFix/>
          </a:blip>
          <a:stretch>
            <a:fillRect/>
          </a:stretch>
        </p:blipFill>
        <p:spPr>
          <a:xfrm>
            <a:off x="6305916" y="1791094"/>
            <a:ext cx="5652075" cy="3661172"/>
          </a:xfrm>
          <a:prstGeom prst="rect">
            <a:avLst/>
          </a:prstGeom>
          <a:noFill/>
          <a:ln>
            <a:noFill/>
          </a:ln>
        </p:spPr>
      </p:pic>
      <p:pic>
        <p:nvPicPr>
          <p:cNvPr id="103" name="Google Shape;103;p20"/>
          <p:cNvPicPr preferRelativeResize="0"/>
          <p:nvPr/>
        </p:nvPicPr>
        <p:blipFill>
          <a:blip r:embed="rId4">
            <a:alphaModFix/>
          </a:blip>
          <a:stretch>
            <a:fillRect/>
          </a:stretch>
        </p:blipFill>
        <p:spPr>
          <a:xfrm>
            <a:off x="356604" y="1791094"/>
            <a:ext cx="5652068" cy="3661157"/>
          </a:xfrm>
          <a:prstGeom prst="rect">
            <a:avLst/>
          </a:prstGeom>
          <a:noFill/>
          <a:ln>
            <a:noFill/>
          </a:ln>
        </p:spPr>
      </p:pic>
      <p:sp>
        <p:nvSpPr>
          <p:cNvPr id="2" name="投影片編號版面配置區 1">
            <a:extLst>
              <a:ext uri="{FF2B5EF4-FFF2-40B4-BE49-F238E27FC236}">
                <a16:creationId xmlns:a16="http://schemas.microsoft.com/office/drawing/2014/main" id="{2FDC36F0-59B5-6655-EF58-AF0ED5B88A66}"/>
              </a:ext>
            </a:extLst>
          </p:cNvPr>
          <p:cNvSpPr>
            <a:spLocks noGrp="1"/>
          </p:cNvSpPr>
          <p:nvPr>
            <p:ph type="sldNum" idx="12"/>
          </p:nvPr>
        </p:nvSpPr>
        <p:spPr/>
        <p:txBody>
          <a:bodyPr/>
          <a:lstStyle/>
          <a:p>
            <a:fld id="{00000000-1234-1234-1234-123412341234}" type="slidenum">
              <a:rPr lang="en-US" altLang="zh-TW" smtClean="0"/>
              <a:pPr/>
              <a:t>10</a:t>
            </a:fld>
            <a:endParaRPr lang="zh-TW" altLang="en-US"/>
          </a:p>
        </p:txBody>
      </p:sp>
      <p:sp>
        <p:nvSpPr>
          <p:cNvPr id="6" name="標題 7">
            <a:extLst>
              <a:ext uri="{FF2B5EF4-FFF2-40B4-BE49-F238E27FC236}">
                <a16:creationId xmlns:a16="http://schemas.microsoft.com/office/drawing/2014/main" id="{8005EF2D-C03B-771B-F3A9-F0CEEF88F268}"/>
              </a:ext>
            </a:extLst>
          </p:cNvPr>
          <p:cNvSpPr txBox="1">
            <a:spLocks/>
          </p:cNvSpPr>
          <p:nvPr/>
        </p:nvSpPr>
        <p:spPr>
          <a:xfrm>
            <a:off x="0" y="33555"/>
            <a:ext cx="2013358" cy="398837"/>
          </a:xfrm>
          <a:prstGeom prst="rect">
            <a:avLst/>
          </a:prstGeom>
        </p:spPr>
        <p:txBody>
          <a:bodyPr spcFirstLastPara="1" vert="horz" wrap="square" lIns="91425" tIns="91425" rIns="91425" bIns="91425" rtlCol="0" anchor="t" anchorCtr="0">
            <a:normAutofit/>
          </a:bodyPr>
          <a:lstStyle>
            <a:lvl1pPr lvl="0" algn="ctr" defTabSz="914400" rtl="0" eaLnBrk="1" latinLnBrk="0" hangingPunct="1">
              <a:lnSpc>
                <a:spcPct val="100000"/>
              </a:lnSpc>
              <a:spcBef>
                <a:spcPts val="0"/>
              </a:spcBef>
              <a:spcAft>
                <a:spcPts val="0"/>
              </a:spcAft>
              <a:buSzPts val="2800"/>
              <a:buNone/>
              <a:defRPr sz="3600" kern="1200" cap="all" baseline="0">
                <a:solidFill>
                  <a:schemeClr val="tx1"/>
                </a:solidFill>
                <a:latin typeface="Microsoft JhengHei UI" panose="020B0604030504040204" pitchFamily="34" charset="-120"/>
                <a:ea typeface="Microsoft JhengHei UI" panose="020B0604030504040204" pitchFamily="34" charset="-120"/>
                <a:cs typeface="+mj-c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pPr algn="l"/>
            <a:r>
              <a:rPr lang="en-US" altLang="zh-TW" sz="1400" dirty="0"/>
              <a:t>&gt;</a:t>
            </a:r>
            <a:r>
              <a:rPr lang="zh-TW" altLang="en-US" sz="1400" dirty="0"/>
              <a:t>野村第三組</a:t>
            </a:r>
            <a:r>
              <a:rPr lang="en-US" altLang="zh-TW" sz="1400" dirty="0"/>
              <a:t>/</a:t>
            </a:r>
            <a:r>
              <a:rPr lang="zh-TW" altLang="en-US" sz="1400" dirty="0"/>
              <a:t>資料探索</a:t>
            </a:r>
            <a:endParaRPr lang="en-US" altLang="zh-TW" sz="1400" dirty="0"/>
          </a:p>
        </p:txBody>
      </p:sp>
      <p:sp>
        <p:nvSpPr>
          <p:cNvPr id="18" name="文字版面配置區 9">
            <a:extLst>
              <a:ext uri="{FF2B5EF4-FFF2-40B4-BE49-F238E27FC236}">
                <a16:creationId xmlns:a16="http://schemas.microsoft.com/office/drawing/2014/main" id="{3A020686-6923-17D3-7B1C-67825CAB954B}"/>
              </a:ext>
            </a:extLst>
          </p:cNvPr>
          <p:cNvSpPr txBox="1">
            <a:spLocks/>
          </p:cNvSpPr>
          <p:nvPr/>
        </p:nvSpPr>
        <p:spPr>
          <a:xfrm>
            <a:off x="4379053" y="1208213"/>
            <a:ext cx="3447875" cy="464871"/>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w="12700" cap="flat" cmpd="sng" algn="ctr">
            <a:noFill/>
            <a:prstDash val="solid"/>
            <a:miter lim="800000"/>
          </a:ln>
          <a:effectLst/>
        </p:spPr>
        <p:txBody>
          <a:bodyPr vert="horz" lIns="91440" tIns="45720" rIns="91440" bIns="45720" rtlCol="0" anchor="ctr">
            <a:noAutofit/>
          </a:bodyPr>
          <a:lstStyle>
            <a:lvl1pPr marL="0" indent="0" algn="ctr" defTabSz="914400" rtl="0" eaLnBrk="1" latinLnBrk="0" hangingPunct="1">
              <a:lnSpc>
                <a:spcPct val="100000"/>
              </a:lnSpc>
              <a:spcBef>
                <a:spcPts val="0"/>
              </a:spcBef>
              <a:buFont typeface="Arial" panose="020B0604020202020204" pitchFamily="34" charset="0"/>
              <a:buNone/>
              <a:defRPr lang="en-US" sz="1400" kern="1200" spc="300" baseline="0" dirty="0">
                <a:solidFill>
                  <a:schemeClr val="lt1"/>
                </a:solidFill>
                <a:latin typeface="Microsoft JhengHei UI" panose="020B0604030504040204" pitchFamily="34" charset="-120"/>
                <a:ea typeface="Microsoft JhengHei UI" panose="020B0604030504040204" pitchFamily="34" charset="-120"/>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lt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lt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lt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r>
              <a:rPr lang="zh-TW" altLang="en-US" dirty="0"/>
              <a:t>以台幣為主</a:t>
            </a:r>
          </a:p>
        </p:txBody>
      </p:sp>
    </p:spTree>
    <p:extLst>
      <p:ext uri="{BB962C8B-B14F-4D97-AF65-F5344CB8AC3E}">
        <p14:creationId xmlns:p14="http://schemas.microsoft.com/office/powerpoint/2010/main" val="1095274577"/>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圖片 13" descr="一張含有 文字, 電子用品 的圖片&#10;&#10;自動產生的描述">
            <a:extLst>
              <a:ext uri="{FF2B5EF4-FFF2-40B4-BE49-F238E27FC236}">
                <a16:creationId xmlns:a16="http://schemas.microsoft.com/office/drawing/2014/main" id="{EA9DAD53-E50B-1C50-2B1E-3962EE1B4DEB}"/>
              </a:ext>
            </a:extLst>
          </p:cNvPr>
          <p:cNvPicPr>
            <a:picLocks noChangeAspect="1"/>
          </p:cNvPicPr>
          <p:nvPr/>
        </p:nvPicPr>
        <p:blipFill>
          <a:blip r:embed="rId3"/>
          <a:stretch>
            <a:fillRect/>
          </a:stretch>
        </p:blipFill>
        <p:spPr>
          <a:xfrm>
            <a:off x="214707" y="1737243"/>
            <a:ext cx="11762585" cy="4553259"/>
          </a:xfrm>
          <a:prstGeom prst="rect">
            <a:avLst/>
          </a:prstGeom>
        </p:spPr>
      </p:pic>
      <p:sp>
        <p:nvSpPr>
          <p:cNvPr id="2" name="標題 1">
            <a:extLst>
              <a:ext uri="{FF2B5EF4-FFF2-40B4-BE49-F238E27FC236}">
                <a16:creationId xmlns:a16="http://schemas.microsoft.com/office/drawing/2014/main" id="{603DA247-2F35-4FB8-903D-FB32D7B852D9}"/>
              </a:ext>
            </a:extLst>
          </p:cNvPr>
          <p:cNvSpPr>
            <a:spLocks noGrp="1"/>
          </p:cNvSpPr>
          <p:nvPr>
            <p:ph type="title"/>
          </p:nvPr>
        </p:nvSpPr>
        <p:spPr>
          <a:ln>
            <a:solidFill>
              <a:schemeClr val="bg1"/>
            </a:solidFill>
          </a:ln>
        </p:spPr>
        <p:txBody>
          <a:bodyPr rtlCol="0"/>
          <a:lstStyle/>
          <a:p>
            <a:r>
              <a:rPr lang="zh-TW" altLang="en-US" sz="3200" b="1" dirty="0"/>
              <a:t>客戶分群</a:t>
            </a:r>
          </a:p>
        </p:txBody>
      </p:sp>
      <p:sp>
        <p:nvSpPr>
          <p:cNvPr id="3" name="投影片編號版面配置區 2">
            <a:extLst>
              <a:ext uri="{FF2B5EF4-FFF2-40B4-BE49-F238E27FC236}">
                <a16:creationId xmlns:a16="http://schemas.microsoft.com/office/drawing/2014/main" id="{FBDE7135-9153-4AEB-AC1F-4B951B7A76F2}"/>
              </a:ext>
            </a:extLst>
          </p:cNvPr>
          <p:cNvSpPr>
            <a:spLocks noGrp="1"/>
          </p:cNvSpPr>
          <p:nvPr>
            <p:ph type="sldNum" sz="quarter" idx="11"/>
          </p:nvPr>
        </p:nvSpPr>
        <p:spPr/>
        <p:txBody>
          <a:bodyPr rtlCol="0"/>
          <a:lstStyle/>
          <a:p>
            <a:pPr rtl="0"/>
            <a:fld id="{8C2E478F-E849-4A8C-AF1F-CBCC78A7CBFA}" type="slidenum">
              <a:rPr lang="en-US" altLang="zh-TW" smtClean="0"/>
              <a:t>11</a:t>
            </a:fld>
            <a:endParaRPr lang="zh-TW" altLang="en-US" dirty="0"/>
          </a:p>
        </p:txBody>
      </p:sp>
      <p:graphicFrame>
        <p:nvGraphicFramePr>
          <p:cNvPr id="8" name="表格 7">
            <a:extLst>
              <a:ext uri="{FF2B5EF4-FFF2-40B4-BE49-F238E27FC236}">
                <a16:creationId xmlns:a16="http://schemas.microsoft.com/office/drawing/2014/main" id="{77352B55-54A3-0191-5CF3-2714F65071FE}"/>
              </a:ext>
            </a:extLst>
          </p:cNvPr>
          <p:cNvGraphicFramePr>
            <a:graphicFrameLocks noGrp="1"/>
          </p:cNvGraphicFramePr>
          <p:nvPr>
            <p:extLst>
              <p:ext uri="{D42A27DB-BD31-4B8C-83A1-F6EECF244321}">
                <p14:modId xmlns:p14="http://schemas.microsoft.com/office/powerpoint/2010/main" val="2495213948"/>
              </p:ext>
            </p:extLst>
          </p:nvPr>
        </p:nvGraphicFramePr>
        <p:xfrm>
          <a:off x="7210076" y="2642023"/>
          <a:ext cx="4561167" cy="2614117"/>
        </p:xfrm>
        <a:graphic>
          <a:graphicData uri="http://schemas.openxmlformats.org/drawingml/2006/table">
            <a:tbl>
              <a:tblPr>
                <a:tableStyleId>{5C22544A-7EE6-4342-B048-85BDC9FD1C3A}</a:tableStyleId>
              </a:tblPr>
              <a:tblGrid>
                <a:gridCol w="1187640">
                  <a:extLst>
                    <a:ext uri="{9D8B030D-6E8A-4147-A177-3AD203B41FA5}">
                      <a16:colId xmlns:a16="http://schemas.microsoft.com/office/drawing/2014/main" val="3005838920"/>
                    </a:ext>
                  </a:extLst>
                </a:gridCol>
                <a:gridCol w="1230393">
                  <a:extLst>
                    <a:ext uri="{9D8B030D-6E8A-4147-A177-3AD203B41FA5}">
                      <a16:colId xmlns:a16="http://schemas.microsoft.com/office/drawing/2014/main" val="2608666658"/>
                    </a:ext>
                  </a:extLst>
                </a:gridCol>
                <a:gridCol w="904353">
                  <a:extLst>
                    <a:ext uri="{9D8B030D-6E8A-4147-A177-3AD203B41FA5}">
                      <a16:colId xmlns:a16="http://schemas.microsoft.com/office/drawing/2014/main" val="3465822563"/>
                    </a:ext>
                  </a:extLst>
                </a:gridCol>
                <a:gridCol w="1238781">
                  <a:extLst>
                    <a:ext uri="{9D8B030D-6E8A-4147-A177-3AD203B41FA5}">
                      <a16:colId xmlns:a16="http://schemas.microsoft.com/office/drawing/2014/main" val="2694707846"/>
                    </a:ext>
                  </a:extLst>
                </a:gridCol>
              </a:tblGrid>
              <a:tr h="528391">
                <a:tc>
                  <a:txBody>
                    <a:bodyPr/>
                    <a:lstStyle/>
                    <a:p>
                      <a:pPr algn="l" rtl="0" fontAlgn="ctr"/>
                      <a:endParaRPr lang="zh-TW" altLang="en-US" sz="1800" b="1" i="0" u="none" strike="noStrike" dirty="0">
                        <a:solidFill>
                          <a:schemeClr val="bg1"/>
                        </a:solidFill>
                        <a:effectLst/>
                        <a:latin typeface="新細明體" panose="02020500000000000000" pitchFamily="18" charset="-120"/>
                        <a:ea typeface="新細明體" panose="02020500000000000000" pitchFamily="18" charset="-120"/>
                      </a:endParaRPr>
                    </a:p>
                  </a:txBody>
                  <a:tcPr marL="3810" marR="3810" marT="381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zh-TW" altLang="en-US" sz="1800" b="1" i="0" u="none" strike="noStrike" dirty="0">
                          <a:solidFill>
                            <a:schemeClr val="bg1"/>
                          </a:solidFill>
                          <a:effectLst/>
                          <a:latin typeface="新細明體" panose="02020500000000000000" pitchFamily="18" charset="-120"/>
                          <a:ea typeface="新細明體" panose="02020500000000000000" pitchFamily="18" charset="-120"/>
                        </a:rPr>
                        <a:t>資產</a:t>
                      </a:r>
                    </a:p>
                  </a:txBody>
                  <a:tcPr marL="3810" marR="3810" marT="381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zh-TW" altLang="en-US" sz="1800" b="1" i="0" u="none" strike="noStrike" dirty="0">
                          <a:solidFill>
                            <a:schemeClr val="bg1"/>
                          </a:solidFill>
                          <a:effectLst/>
                          <a:latin typeface="新細明體" panose="02020500000000000000" pitchFamily="18" charset="-120"/>
                          <a:ea typeface="新細明體" panose="02020500000000000000" pitchFamily="18" charset="-120"/>
                        </a:rPr>
                        <a:t>數量</a:t>
                      </a:r>
                      <a:endParaRPr lang="en-US" altLang="zh-TW" sz="1800" b="1" i="0" u="none" strike="noStrike" dirty="0">
                        <a:solidFill>
                          <a:schemeClr val="bg1"/>
                        </a:solidFill>
                        <a:effectLst/>
                        <a:latin typeface="新細明體" panose="02020500000000000000" pitchFamily="18" charset="-120"/>
                        <a:ea typeface="新細明體" panose="02020500000000000000" pitchFamily="18" charset="-120"/>
                      </a:endParaRPr>
                    </a:p>
                  </a:txBody>
                  <a:tcPr marL="3810" marR="3810" marT="381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zh-TW" altLang="en-US" sz="1800" b="1" i="0" u="none" strike="noStrike" dirty="0">
                          <a:solidFill>
                            <a:schemeClr val="bg1"/>
                          </a:solidFill>
                          <a:effectLst/>
                          <a:latin typeface="新細明體" panose="02020500000000000000" pitchFamily="18" charset="-120"/>
                          <a:ea typeface="新細明體" panose="02020500000000000000" pitchFamily="18" charset="-120"/>
                        </a:rPr>
                        <a:t>百分比</a:t>
                      </a:r>
                      <a:endParaRPr lang="en-US" altLang="zh-TW" sz="1800" b="1" i="0" u="none" strike="noStrike" dirty="0">
                        <a:solidFill>
                          <a:schemeClr val="bg1"/>
                        </a:solidFill>
                        <a:effectLst/>
                        <a:latin typeface="新細明體" panose="02020500000000000000" pitchFamily="18" charset="-120"/>
                        <a:ea typeface="新細明體" panose="02020500000000000000" pitchFamily="18" charset="-120"/>
                      </a:endParaRPr>
                    </a:p>
                  </a:txBody>
                  <a:tcPr marL="3810" marR="3810" marT="381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7518396"/>
                  </a:ext>
                </a:extLst>
              </a:tr>
              <a:tr h="528391">
                <a:tc>
                  <a:txBody>
                    <a:bodyPr/>
                    <a:lstStyle/>
                    <a:p>
                      <a:pPr algn="l" rtl="0" fontAlgn="ctr"/>
                      <a:r>
                        <a:rPr lang="zh-TW" altLang="en-US" sz="1800" b="1" u="none" strike="noStrike" dirty="0">
                          <a:solidFill>
                            <a:schemeClr val="bg1"/>
                          </a:solidFill>
                          <a:effectLst/>
                        </a:rPr>
                        <a:t>低資產</a:t>
                      </a:r>
                      <a:endParaRPr lang="zh-TW" altLang="en-US" sz="1800" b="1" i="0" u="none" strike="noStrike" dirty="0">
                        <a:solidFill>
                          <a:schemeClr val="bg1"/>
                        </a:solidFill>
                        <a:effectLst/>
                        <a:latin typeface="新細明體" panose="02020500000000000000" pitchFamily="18" charset="-120"/>
                        <a:ea typeface="新細明體" panose="02020500000000000000" pitchFamily="18" charset="-120"/>
                      </a:endParaRPr>
                    </a:p>
                  </a:txBody>
                  <a:tcPr marL="3810" marR="3810" marT="381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en-US" altLang="zh-TW" sz="1800" b="1" u="none" strike="noStrike" dirty="0">
                          <a:solidFill>
                            <a:schemeClr val="bg1"/>
                          </a:solidFill>
                          <a:effectLst/>
                        </a:rPr>
                        <a:t>10</a:t>
                      </a:r>
                      <a:r>
                        <a:rPr lang="zh-TW" altLang="en-US" sz="1800" b="1" u="none" strike="noStrike" dirty="0">
                          <a:solidFill>
                            <a:schemeClr val="bg1"/>
                          </a:solidFill>
                          <a:effectLst/>
                        </a:rPr>
                        <a:t>萬以下</a:t>
                      </a:r>
                      <a:endParaRPr lang="zh-TW" altLang="en-US" sz="1800" b="1" i="0" u="none" strike="noStrike" dirty="0">
                        <a:solidFill>
                          <a:schemeClr val="bg1"/>
                        </a:solidFill>
                        <a:effectLst/>
                        <a:latin typeface="新細明體" panose="02020500000000000000" pitchFamily="18" charset="-120"/>
                        <a:ea typeface="新細明體" panose="02020500000000000000" pitchFamily="18" charset="-120"/>
                      </a:endParaRPr>
                    </a:p>
                  </a:txBody>
                  <a:tcPr marL="3810" marR="3810" marT="381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en-US" altLang="zh-TW" sz="1800" b="1" u="none" strike="noStrike" dirty="0">
                          <a:solidFill>
                            <a:schemeClr val="bg1"/>
                          </a:solidFill>
                          <a:effectLst/>
                        </a:rPr>
                        <a:t>2008</a:t>
                      </a:r>
                      <a:endParaRPr lang="en-US" altLang="zh-TW" sz="1800" b="1" i="0" u="none" strike="noStrike" dirty="0">
                        <a:solidFill>
                          <a:schemeClr val="bg1"/>
                        </a:solidFill>
                        <a:effectLst/>
                        <a:latin typeface="新細明體" panose="02020500000000000000" pitchFamily="18" charset="-120"/>
                        <a:ea typeface="新細明體" panose="02020500000000000000" pitchFamily="18" charset="-120"/>
                      </a:endParaRPr>
                    </a:p>
                  </a:txBody>
                  <a:tcPr marL="3810" marR="3810" marT="381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en-US" altLang="zh-TW" sz="1800" b="1" i="0" u="none" strike="noStrike" dirty="0">
                          <a:solidFill>
                            <a:schemeClr val="bg1"/>
                          </a:solidFill>
                          <a:effectLst/>
                          <a:latin typeface="新細明體" panose="02020500000000000000" pitchFamily="18" charset="-120"/>
                          <a:ea typeface="新細明體" panose="02020500000000000000" pitchFamily="18" charset="-120"/>
                        </a:rPr>
                        <a:t>13.63%</a:t>
                      </a:r>
                    </a:p>
                  </a:txBody>
                  <a:tcPr marL="3810" marR="3810" marT="381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841247805"/>
                  </a:ext>
                </a:extLst>
              </a:tr>
              <a:tr h="528391">
                <a:tc>
                  <a:txBody>
                    <a:bodyPr/>
                    <a:lstStyle/>
                    <a:p>
                      <a:pPr algn="l" rtl="0" fontAlgn="ctr"/>
                      <a:r>
                        <a:rPr lang="zh-TW" altLang="en-US" sz="1800" b="1" u="none" strike="noStrike">
                          <a:solidFill>
                            <a:schemeClr val="bg1"/>
                          </a:solidFill>
                          <a:effectLst/>
                        </a:rPr>
                        <a:t>中資產</a:t>
                      </a:r>
                      <a:endParaRPr lang="zh-TW" altLang="en-US" sz="1800" b="1" i="0" u="none" strike="noStrike">
                        <a:solidFill>
                          <a:schemeClr val="bg1"/>
                        </a:solidFill>
                        <a:effectLst/>
                        <a:latin typeface="新細明體" panose="02020500000000000000" pitchFamily="18" charset="-120"/>
                        <a:ea typeface="新細明體" panose="02020500000000000000" pitchFamily="18" charset="-120"/>
                      </a:endParaRPr>
                    </a:p>
                  </a:txBody>
                  <a:tcPr marL="3810" marR="3810" marT="381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en-US" altLang="zh-TW" sz="1800" b="1" u="none" strike="noStrike" dirty="0">
                          <a:solidFill>
                            <a:schemeClr val="bg1"/>
                          </a:solidFill>
                          <a:effectLst/>
                        </a:rPr>
                        <a:t>10~30</a:t>
                      </a:r>
                      <a:r>
                        <a:rPr lang="zh-TW" altLang="en-US" sz="1800" b="1" u="none" strike="noStrike" dirty="0">
                          <a:solidFill>
                            <a:schemeClr val="bg1"/>
                          </a:solidFill>
                          <a:effectLst/>
                        </a:rPr>
                        <a:t>萬</a:t>
                      </a:r>
                      <a:endParaRPr lang="zh-TW" altLang="en-US" sz="1800" b="1" i="0" u="none" strike="noStrike" dirty="0">
                        <a:solidFill>
                          <a:schemeClr val="bg1"/>
                        </a:solidFill>
                        <a:effectLst/>
                        <a:latin typeface="新細明體" panose="02020500000000000000" pitchFamily="18" charset="-120"/>
                        <a:ea typeface="新細明體" panose="02020500000000000000" pitchFamily="18" charset="-120"/>
                      </a:endParaRPr>
                    </a:p>
                  </a:txBody>
                  <a:tcPr marL="3810" marR="3810" marT="381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en-US" altLang="zh-TW" sz="1800" b="1" u="none" strike="noStrike" dirty="0">
                          <a:solidFill>
                            <a:schemeClr val="bg1"/>
                          </a:solidFill>
                          <a:effectLst/>
                        </a:rPr>
                        <a:t>1345</a:t>
                      </a:r>
                      <a:endParaRPr lang="en-US" altLang="zh-TW" sz="1800" b="1" i="0" u="none" strike="noStrike" dirty="0">
                        <a:solidFill>
                          <a:schemeClr val="bg1"/>
                        </a:solidFill>
                        <a:effectLst/>
                        <a:latin typeface="新細明體" panose="02020500000000000000" pitchFamily="18" charset="-120"/>
                        <a:ea typeface="新細明體" panose="02020500000000000000" pitchFamily="18" charset="-120"/>
                      </a:endParaRPr>
                    </a:p>
                  </a:txBody>
                  <a:tcPr marL="3810" marR="3810" marT="381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en-US" altLang="zh-TW" sz="1800" b="1" i="0" u="none" strike="noStrike" dirty="0">
                          <a:solidFill>
                            <a:schemeClr val="bg1"/>
                          </a:solidFill>
                          <a:effectLst/>
                          <a:latin typeface="新細明體" panose="02020500000000000000" pitchFamily="18" charset="-120"/>
                          <a:ea typeface="新細明體" panose="02020500000000000000" pitchFamily="18" charset="-120"/>
                        </a:rPr>
                        <a:t>9.13%</a:t>
                      </a:r>
                    </a:p>
                  </a:txBody>
                  <a:tcPr marL="3810" marR="3810" marT="381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083953517"/>
                  </a:ext>
                </a:extLst>
              </a:tr>
              <a:tr h="500553">
                <a:tc>
                  <a:txBody>
                    <a:bodyPr/>
                    <a:lstStyle/>
                    <a:p>
                      <a:pPr algn="l" rtl="0" fontAlgn="ctr"/>
                      <a:r>
                        <a:rPr lang="zh-TW" altLang="en-US" sz="1800" b="1" u="none" strike="noStrike" dirty="0">
                          <a:solidFill>
                            <a:schemeClr val="bg1"/>
                          </a:solidFill>
                          <a:effectLst/>
                        </a:rPr>
                        <a:t>高資產</a:t>
                      </a:r>
                      <a:endParaRPr lang="zh-TW" altLang="en-US" sz="1800" b="1" i="0" u="none" strike="noStrike" dirty="0">
                        <a:solidFill>
                          <a:schemeClr val="bg1"/>
                        </a:solidFill>
                        <a:effectLst/>
                        <a:latin typeface="新細明體" panose="02020500000000000000" pitchFamily="18" charset="-120"/>
                        <a:ea typeface="新細明體" panose="02020500000000000000" pitchFamily="18" charset="-120"/>
                      </a:endParaRPr>
                    </a:p>
                  </a:txBody>
                  <a:tcPr marL="3810" marR="3810" marT="381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en-US" altLang="zh-TW" sz="1800" b="1" u="none" strike="noStrike" dirty="0">
                          <a:solidFill>
                            <a:schemeClr val="bg1"/>
                          </a:solidFill>
                          <a:effectLst/>
                        </a:rPr>
                        <a:t>30~90</a:t>
                      </a:r>
                      <a:r>
                        <a:rPr lang="zh-TW" altLang="en-US" sz="1800" b="1" u="none" strike="noStrike" dirty="0">
                          <a:solidFill>
                            <a:schemeClr val="bg1"/>
                          </a:solidFill>
                          <a:effectLst/>
                        </a:rPr>
                        <a:t>萬</a:t>
                      </a:r>
                      <a:endParaRPr lang="zh-TW" altLang="en-US" sz="1800" b="1" i="0" u="none" strike="noStrike" dirty="0">
                        <a:solidFill>
                          <a:schemeClr val="bg1"/>
                        </a:solidFill>
                        <a:effectLst/>
                        <a:latin typeface="新細明體" panose="02020500000000000000" pitchFamily="18" charset="-120"/>
                        <a:ea typeface="新細明體" panose="02020500000000000000" pitchFamily="18" charset="-120"/>
                      </a:endParaRPr>
                    </a:p>
                  </a:txBody>
                  <a:tcPr marL="3810" marR="3810" marT="381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en-US" altLang="zh-TW" sz="1800" b="1" u="none" strike="noStrike" dirty="0">
                          <a:solidFill>
                            <a:schemeClr val="bg1"/>
                          </a:solidFill>
                          <a:effectLst/>
                        </a:rPr>
                        <a:t>2574</a:t>
                      </a:r>
                      <a:endParaRPr lang="en-US" altLang="zh-TW" sz="1800" b="1" i="0" u="none" strike="noStrike" dirty="0">
                        <a:solidFill>
                          <a:schemeClr val="bg1"/>
                        </a:solidFill>
                        <a:effectLst/>
                        <a:latin typeface="新細明體" panose="02020500000000000000" pitchFamily="18" charset="-120"/>
                        <a:ea typeface="新細明體" panose="02020500000000000000" pitchFamily="18" charset="-120"/>
                      </a:endParaRPr>
                    </a:p>
                  </a:txBody>
                  <a:tcPr marL="3810" marR="3810" marT="381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en-US" altLang="zh-TW" sz="1800" b="1" i="0" u="none" strike="noStrike" dirty="0">
                          <a:solidFill>
                            <a:schemeClr val="bg1"/>
                          </a:solidFill>
                          <a:effectLst/>
                          <a:latin typeface="新細明體" panose="02020500000000000000" pitchFamily="18" charset="-120"/>
                          <a:ea typeface="新細明體" panose="02020500000000000000" pitchFamily="18" charset="-120"/>
                        </a:rPr>
                        <a:t>17.47%</a:t>
                      </a:r>
                    </a:p>
                  </a:txBody>
                  <a:tcPr marL="3810" marR="3810" marT="381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004817684"/>
                  </a:ext>
                </a:extLst>
              </a:tr>
              <a:tr h="528391">
                <a:tc>
                  <a:txBody>
                    <a:bodyPr/>
                    <a:lstStyle/>
                    <a:p>
                      <a:pPr algn="l" fontAlgn="ctr"/>
                      <a:r>
                        <a:rPr lang="zh-TW" altLang="en-US" sz="1800" b="1" u="none" strike="noStrike">
                          <a:solidFill>
                            <a:schemeClr val="bg1"/>
                          </a:solidFill>
                          <a:effectLst/>
                        </a:rPr>
                        <a:t>超高資產</a:t>
                      </a:r>
                      <a:endParaRPr lang="zh-TW" altLang="en-US" sz="1800" b="1" i="0" u="none" strike="noStrike">
                        <a:solidFill>
                          <a:schemeClr val="bg1"/>
                        </a:solidFill>
                        <a:effectLst/>
                        <a:latin typeface="新細明體" panose="02020500000000000000" pitchFamily="18" charset="-120"/>
                        <a:ea typeface="新細明體" panose="02020500000000000000" pitchFamily="18" charset="-120"/>
                      </a:endParaRPr>
                    </a:p>
                  </a:txBody>
                  <a:tcPr marL="3810" marR="3810" marT="381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en-US" altLang="zh-TW" sz="1800" b="1" u="none" strike="noStrike" dirty="0">
                          <a:solidFill>
                            <a:schemeClr val="bg1"/>
                          </a:solidFill>
                          <a:effectLst/>
                        </a:rPr>
                        <a:t>90</a:t>
                      </a:r>
                      <a:r>
                        <a:rPr lang="zh-TW" altLang="en-US" sz="1800" b="1" u="none" strike="noStrike" dirty="0">
                          <a:solidFill>
                            <a:schemeClr val="bg1"/>
                          </a:solidFill>
                          <a:effectLst/>
                        </a:rPr>
                        <a:t>萬以上</a:t>
                      </a:r>
                      <a:endParaRPr lang="zh-TW" altLang="en-US" sz="1800" b="1" i="0" u="none" strike="noStrike" dirty="0">
                        <a:solidFill>
                          <a:schemeClr val="bg1"/>
                        </a:solidFill>
                        <a:effectLst/>
                        <a:latin typeface="新細明體" panose="02020500000000000000" pitchFamily="18" charset="-120"/>
                        <a:ea typeface="新細明體" panose="02020500000000000000" pitchFamily="18" charset="-120"/>
                      </a:endParaRPr>
                    </a:p>
                  </a:txBody>
                  <a:tcPr marL="3810" marR="3810" marT="381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en-US" altLang="zh-TW" sz="1800" b="1" u="none" strike="noStrike" dirty="0">
                          <a:solidFill>
                            <a:schemeClr val="bg1"/>
                          </a:solidFill>
                          <a:effectLst/>
                        </a:rPr>
                        <a:t>8806</a:t>
                      </a:r>
                      <a:endParaRPr lang="en-US" altLang="zh-TW" sz="1800" b="1" i="0" u="none" strike="noStrike" dirty="0">
                        <a:solidFill>
                          <a:schemeClr val="bg1"/>
                        </a:solidFill>
                        <a:effectLst/>
                        <a:latin typeface="新細明體" panose="02020500000000000000" pitchFamily="18" charset="-120"/>
                        <a:ea typeface="新細明體" panose="02020500000000000000" pitchFamily="18" charset="-120"/>
                      </a:endParaRPr>
                    </a:p>
                  </a:txBody>
                  <a:tcPr marL="3810" marR="3810" marT="381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en-US" altLang="zh-TW" sz="1800" b="1" i="0" u="none" strike="noStrike" dirty="0">
                          <a:solidFill>
                            <a:schemeClr val="bg1"/>
                          </a:solidFill>
                          <a:effectLst/>
                          <a:latin typeface="新細明體" panose="02020500000000000000" pitchFamily="18" charset="-120"/>
                          <a:ea typeface="新細明體" panose="02020500000000000000" pitchFamily="18" charset="-120"/>
                        </a:rPr>
                        <a:t>59.77%</a:t>
                      </a:r>
                    </a:p>
                  </a:txBody>
                  <a:tcPr marL="3810" marR="3810" marT="381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218113122"/>
                  </a:ext>
                </a:extLst>
              </a:tr>
            </a:tbl>
          </a:graphicData>
        </a:graphic>
      </p:graphicFrame>
      <p:sp>
        <p:nvSpPr>
          <p:cNvPr id="7" name="標題 7">
            <a:extLst>
              <a:ext uri="{FF2B5EF4-FFF2-40B4-BE49-F238E27FC236}">
                <a16:creationId xmlns:a16="http://schemas.microsoft.com/office/drawing/2014/main" id="{733E2FB2-DCB8-9BE4-A221-343361A0A905}"/>
              </a:ext>
            </a:extLst>
          </p:cNvPr>
          <p:cNvSpPr txBox="1">
            <a:spLocks/>
          </p:cNvSpPr>
          <p:nvPr/>
        </p:nvSpPr>
        <p:spPr>
          <a:xfrm>
            <a:off x="0" y="33555"/>
            <a:ext cx="2013358" cy="398837"/>
          </a:xfrm>
          <a:prstGeom prst="rect">
            <a:avLst/>
          </a:prstGeom>
        </p:spPr>
        <p:txBody>
          <a:bodyPr spcFirstLastPara="1" vert="horz" wrap="square" lIns="91425" tIns="91425" rIns="91425" bIns="91425" rtlCol="0" anchor="t" anchorCtr="0">
            <a:normAutofit/>
          </a:bodyPr>
          <a:lstStyle>
            <a:lvl1pPr lvl="0" algn="ctr" defTabSz="914400" rtl="0" eaLnBrk="1" latinLnBrk="0" hangingPunct="1">
              <a:lnSpc>
                <a:spcPct val="100000"/>
              </a:lnSpc>
              <a:spcBef>
                <a:spcPts val="0"/>
              </a:spcBef>
              <a:spcAft>
                <a:spcPts val="0"/>
              </a:spcAft>
              <a:buSzPts val="2800"/>
              <a:buNone/>
              <a:defRPr sz="3600" kern="1200" cap="all" baseline="0">
                <a:solidFill>
                  <a:schemeClr val="tx1"/>
                </a:solidFill>
                <a:latin typeface="Microsoft JhengHei UI" panose="020B0604030504040204" pitchFamily="34" charset="-120"/>
                <a:ea typeface="Microsoft JhengHei UI" panose="020B0604030504040204" pitchFamily="34" charset="-120"/>
                <a:cs typeface="+mj-c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pPr algn="l"/>
            <a:r>
              <a:rPr lang="en-US" altLang="zh-TW" sz="1400" dirty="0"/>
              <a:t>&gt;</a:t>
            </a:r>
            <a:r>
              <a:rPr lang="zh-TW" altLang="en-US" sz="1400" dirty="0"/>
              <a:t>野村第三組</a:t>
            </a:r>
            <a:r>
              <a:rPr lang="en-US" altLang="zh-TW" sz="1400" dirty="0"/>
              <a:t>/</a:t>
            </a:r>
            <a:r>
              <a:rPr lang="zh-TW" altLang="en-US" sz="1400" dirty="0"/>
              <a:t>資料探索</a:t>
            </a:r>
            <a:endParaRPr lang="en-US" altLang="zh-TW" sz="1400" dirty="0"/>
          </a:p>
        </p:txBody>
      </p:sp>
    </p:spTree>
    <p:extLst>
      <p:ext uri="{BB962C8B-B14F-4D97-AF65-F5344CB8AC3E}">
        <p14:creationId xmlns:p14="http://schemas.microsoft.com/office/powerpoint/2010/main" val="1654527644"/>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22"/>
          <p:cNvSpPr txBox="1"/>
          <p:nvPr/>
        </p:nvSpPr>
        <p:spPr>
          <a:xfrm>
            <a:off x="2756018" y="134733"/>
            <a:ext cx="6966800" cy="738623"/>
          </a:xfrm>
          <a:prstGeom prst="rect">
            <a:avLst/>
          </a:prstGeom>
          <a:noFill/>
          <a:ln>
            <a:noFill/>
          </a:ln>
        </p:spPr>
        <p:txBody>
          <a:bodyPr spcFirstLastPara="1" wrap="square" lIns="121900" tIns="121900" rIns="121900" bIns="121900" anchor="t" anchorCtr="0">
            <a:spAutoFit/>
          </a:bodyPr>
          <a:lstStyle/>
          <a:p>
            <a:pPr algn="ctr"/>
            <a:r>
              <a:rPr lang="zh-TW" altLang="en-US" sz="3200" b="1" dirty="0">
                <a:latin typeface="Microsoft JhengHei UI" panose="020B0604030504040204" pitchFamily="34" charset="-120"/>
                <a:ea typeface="Microsoft JhengHei UI" panose="020B0604030504040204" pitchFamily="34" charset="-120"/>
              </a:rPr>
              <a:t>申購</a:t>
            </a:r>
            <a:r>
              <a:rPr lang="en-US" altLang="zh-TW" sz="3200" b="1" dirty="0">
                <a:latin typeface="Microsoft JhengHei UI" panose="020B0604030504040204" pitchFamily="34" charset="-120"/>
                <a:ea typeface="Microsoft JhengHei UI" panose="020B0604030504040204" pitchFamily="34" charset="-120"/>
              </a:rPr>
              <a:t>_</a:t>
            </a:r>
            <a:r>
              <a:rPr lang="zh-TW" altLang="en-US" sz="3200" b="1" dirty="0">
                <a:latin typeface="Microsoft JhengHei UI" panose="020B0604030504040204" pitchFamily="34" charset="-120"/>
                <a:ea typeface="Microsoft JhengHei UI" panose="020B0604030504040204" pitchFamily="34" charset="-120"/>
              </a:rPr>
              <a:t>交易類型</a:t>
            </a:r>
            <a:endParaRPr sz="3200" b="1" dirty="0">
              <a:latin typeface="Microsoft JhengHei UI" panose="020B0604030504040204" pitchFamily="34" charset="-120"/>
              <a:ea typeface="Microsoft JhengHei UI" panose="020B0604030504040204" pitchFamily="34" charset="-120"/>
            </a:endParaRPr>
          </a:p>
        </p:txBody>
      </p:sp>
      <p:pic>
        <p:nvPicPr>
          <p:cNvPr id="118" name="Google Shape;118;p22"/>
          <p:cNvPicPr preferRelativeResize="0"/>
          <p:nvPr/>
        </p:nvPicPr>
        <p:blipFill>
          <a:blip r:embed="rId3">
            <a:alphaModFix/>
          </a:blip>
          <a:stretch>
            <a:fillRect/>
          </a:stretch>
        </p:blipFill>
        <p:spPr>
          <a:xfrm>
            <a:off x="1268123" y="1502681"/>
            <a:ext cx="4718132" cy="2481168"/>
          </a:xfrm>
          <a:prstGeom prst="rect">
            <a:avLst/>
          </a:prstGeom>
          <a:noFill/>
          <a:ln>
            <a:noFill/>
          </a:ln>
        </p:spPr>
      </p:pic>
      <p:pic>
        <p:nvPicPr>
          <p:cNvPr id="119" name="Google Shape;119;p22"/>
          <p:cNvPicPr preferRelativeResize="0"/>
          <p:nvPr/>
        </p:nvPicPr>
        <p:blipFill>
          <a:blip r:embed="rId4">
            <a:alphaModFix/>
          </a:blip>
          <a:stretch>
            <a:fillRect/>
          </a:stretch>
        </p:blipFill>
        <p:spPr>
          <a:xfrm>
            <a:off x="6210056" y="1488541"/>
            <a:ext cx="4718135" cy="2515587"/>
          </a:xfrm>
          <a:prstGeom prst="rect">
            <a:avLst/>
          </a:prstGeom>
          <a:noFill/>
          <a:ln>
            <a:noFill/>
          </a:ln>
        </p:spPr>
      </p:pic>
      <p:pic>
        <p:nvPicPr>
          <p:cNvPr id="120" name="Google Shape;120;p22"/>
          <p:cNvPicPr preferRelativeResize="0"/>
          <p:nvPr/>
        </p:nvPicPr>
        <p:blipFill>
          <a:blip r:embed="rId5">
            <a:alphaModFix/>
          </a:blip>
          <a:stretch>
            <a:fillRect/>
          </a:stretch>
        </p:blipFill>
        <p:spPr>
          <a:xfrm>
            <a:off x="1247523" y="4110180"/>
            <a:ext cx="4759331" cy="2481167"/>
          </a:xfrm>
          <a:prstGeom prst="rect">
            <a:avLst/>
          </a:prstGeom>
          <a:noFill/>
          <a:ln>
            <a:noFill/>
          </a:ln>
        </p:spPr>
      </p:pic>
      <p:pic>
        <p:nvPicPr>
          <p:cNvPr id="121" name="Google Shape;121;p22"/>
          <p:cNvPicPr preferRelativeResize="0"/>
          <p:nvPr/>
        </p:nvPicPr>
        <p:blipFill>
          <a:blip r:embed="rId6">
            <a:alphaModFix/>
          </a:blip>
          <a:stretch>
            <a:fillRect/>
          </a:stretch>
        </p:blipFill>
        <p:spPr>
          <a:xfrm>
            <a:off x="6239418" y="4170661"/>
            <a:ext cx="4688774" cy="2420686"/>
          </a:xfrm>
          <a:prstGeom prst="rect">
            <a:avLst/>
          </a:prstGeom>
          <a:noFill/>
          <a:ln>
            <a:noFill/>
          </a:ln>
        </p:spPr>
      </p:pic>
      <p:sp>
        <p:nvSpPr>
          <p:cNvPr id="2" name="投影片編號版面配置區 1">
            <a:extLst>
              <a:ext uri="{FF2B5EF4-FFF2-40B4-BE49-F238E27FC236}">
                <a16:creationId xmlns:a16="http://schemas.microsoft.com/office/drawing/2014/main" id="{38977BE3-D743-AB12-5511-5A3688A00E59}"/>
              </a:ext>
            </a:extLst>
          </p:cNvPr>
          <p:cNvSpPr>
            <a:spLocks noGrp="1"/>
          </p:cNvSpPr>
          <p:nvPr>
            <p:ph type="sldNum" idx="12"/>
          </p:nvPr>
        </p:nvSpPr>
        <p:spPr/>
        <p:txBody>
          <a:bodyPr/>
          <a:lstStyle/>
          <a:p>
            <a:fld id="{00000000-1234-1234-1234-123412341234}" type="slidenum">
              <a:rPr lang="en-US" altLang="zh-TW" smtClean="0"/>
              <a:pPr/>
              <a:t>12</a:t>
            </a:fld>
            <a:endParaRPr lang="zh-TW" altLang="en-US"/>
          </a:p>
        </p:txBody>
      </p:sp>
      <p:sp>
        <p:nvSpPr>
          <p:cNvPr id="8" name="標題 7">
            <a:extLst>
              <a:ext uri="{FF2B5EF4-FFF2-40B4-BE49-F238E27FC236}">
                <a16:creationId xmlns:a16="http://schemas.microsoft.com/office/drawing/2014/main" id="{B6E6ACCF-7FC5-B138-6386-2B45F1813E75}"/>
              </a:ext>
            </a:extLst>
          </p:cNvPr>
          <p:cNvSpPr txBox="1">
            <a:spLocks/>
          </p:cNvSpPr>
          <p:nvPr/>
        </p:nvSpPr>
        <p:spPr>
          <a:xfrm>
            <a:off x="0" y="33555"/>
            <a:ext cx="2013358" cy="398837"/>
          </a:xfrm>
          <a:prstGeom prst="rect">
            <a:avLst/>
          </a:prstGeom>
        </p:spPr>
        <p:txBody>
          <a:bodyPr spcFirstLastPara="1" vert="horz" wrap="square" lIns="91425" tIns="91425" rIns="91425" bIns="91425" rtlCol="0" anchor="t" anchorCtr="0">
            <a:normAutofit/>
          </a:bodyPr>
          <a:lstStyle>
            <a:lvl1pPr lvl="0" algn="ctr" defTabSz="914400" rtl="0" eaLnBrk="1" latinLnBrk="0" hangingPunct="1">
              <a:lnSpc>
                <a:spcPct val="100000"/>
              </a:lnSpc>
              <a:spcBef>
                <a:spcPts val="0"/>
              </a:spcBef>
              <a:spcAft>
                <a:spcPts val="0"/>
              </a:spcAft>
              <a:buSzPts val="2800"/>
              <a:buNone/>
              <a:defRPr sz="3600" kern="1200" cap="all" baseline="0">
                <a:solidFill>
                  <a:schemeClr val="tx1"/>
                </a:solidFill>
                <a:latin typeface="Microsoft JhengHei UI" panose="020B0604030504040204" pitchFamily="34" charset="-120"/>
                <a:ea typeface="Microsoft JhengHei UI" panose="020B0604030504040204" pitchFamily="34" charset="-120"/>
                <a:cs typeface="+mj-c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pPr algn="l"/>
            <a:r>
              <a:rPr lang="en-US" altLang="zh-TW" sz="1400" dirty="0"/>
              <a:t>&gt;</a:t>
            </a:r>
            <a:r>
              <a:rPr lang="zh-TW" altLang="en-US" sz="1400" dirty="0"/>
              <a:t>野村第三組</a:t>
            </a:r>
            <a:r>
              <a:rPr lang="en-US" altLang="zh-TW" sz="1400" dirty="0"/>
              <a:t>/</a:t>
            </a:r>
            <a:r>
              <a:rPr lang="zh-TW" altLang="en-US" sz="1400" dirty="0"/>
              <a:t>資料探索</a:t>
            </a:r>
            <a:endParaRPr lang="en-US" altLang="zh-TW" sz="1400" dirty="0"/>
          </a:p>
        </p:txBody>
      </p:sp>
      <p:sp>
        <p:nvSpPr>
          <p:cNvPr id="12" name="文字版面配置區 9">
            <a:extLst>
              <a:ext uri="{FF2B5EF4-FFF2-40B4-BE49-F238E27FC236}">
                <a16:creationId xmlns:a16="http://schemas.microsoft.com/office/drawing/2014/main" id="{977C1DAC-B4AC-E489-B860-8FEAA3EA060A}"/>
              </a:ext>
            </a:extLst>
          </p:cNvPr>
          <p:cNvSpPr txBox="1">
            <a:spLocks/>
          </p:cNvSpPr>
          <p:nvPr/>
        </p:nvSpPr>
        <p:spPr>
          <a:xfrm>
            <a:off x="1732371" y="873356"/>
            <a:ext cx="8955370" cy="464871"/>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w="12700" cap="flat" cmpd="sng" algn="ctr">
            <a:noFill/>
            <a:prstDash val="solid"/>
            <a:miter lim="800000"/>
          </a:ln>
          <a:effectLst/>
        </p:spPr>
        <p:txBody>
          <a:bodyPr vert="horz" lIns="91440" tIns="45720" rIns="91440" bIns="45720" rtlCol="0" anchor="ctr">
            <a:noAutofit/>
          </a:bodyPr>
          <a:lstStyle>
            <a:lvl1pPr marL="0" indent="0" algn="ctr" defTabSz="914400" rtl="0" eaLnBrk="1" latinLnBrk="0" hangingPunct="1">
              <a:lnSpc>
                <a:spcPct val="100000"/>
              </a:lnSpc>
              <a:spcBef>
                <a:spcPts val="0"/>
              </a:spcBef>
              <a:buFont typeface="Arial" panose="020B0604020202020204" pitchFamily="34" charset="0"/>
              <a:buNone/>
              <a:defRPr lang="en-US" sz="1400" kern="1200" spc="300" baseline="0" dirty="0">
                <a:solidFill>
                  <a:schemeClr val="lt1"/>
                </a:solidFill>
                <a:latin typeface="Microsoft JhengHei UI" panose="020B0604030504040204" pitchFamily="34" charset="-120"/>
                <a:ea typeface="Microsoft JhengHei UI" panose="020B0604030504040204" pitchFamily="34" charset="-120"/>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lt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lt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lt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r>
              <a:rPr lang="zh-TW" altLang="en-US" dirty="0"/>
              <a:t>超高資產的用戶在單筆申購的交易行為特別突出，其他則以日日扣與定期定額為主</a:t>
            </a:r>
          </a:p>
        </p:txBody>
      </p:sp>
    </p:spTree>
    <p:extLst>
      <p:ext uri="{BB962C8B-B14F-4D97-AF65-F5344CB8AC3E}">
        <p14:creationId xmlns:p14="http://schemas.microsoft.com/office/powerpoint/2010/main" val="1625612889"/>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圖片 28">
            <a:extLst>
              <a:ext uri="{FF2B5EF4-FFF2-40B4-BE49-F238E27FC236}">
                <a16:creationId xmlns:a16="http://schemas.microsoft.com/office/drawing/2014/main" id="{C1EC89E3-F776-A5C4-9AF9-F3A642CDB5C7}"/>
              </a:ext>
            </a:extLst>
          </p:cNvPr>
          <p:cNvPicPr>
            <a:picLocks noChangeAspect="1"/>
          </p:cNvPicPr>
          <p:nvPr/>
        </p:nvPicPr>
        <p:blipFill rotWithShape="1">
          <a:blip r:embed="rId3">
            <a:duotone>
              <a:prstClr val="black"/>
              <a:schemeClr val="accent6">
                <a:tint val="45000"/>
                <a:satMod val="400000"/>
              </a:schemeClr>
            </a:duotone>
          </a:blip>
          <a:srcRect l="-1" r="48963"/>
          <a:stretch/>
        </p:blipFill>
        <p:spPr>
          <a:xfrm>
            <a:off x="0" y="-19851"/>
            <a:ext cx="6003114" cy="5409902"/>
          </a:xfrm>
          <a:custGeom>
            <a:avLst/>
            <a:gdLst>
              <a:gd name="connsiteX0" fmla="*/ 0 w 6003114"/>
              <a:gd name="connsiteY0" fmla="*/ 1851 h 5409902"/>
              <a:gd name="connsiteX1" fmla="*/ 6002707 w 6003114"/>
              <a:gd name="connsiteY1" fmla="*/ 1851 h 5409902"/>
              <a:gd name="connsiteX2" fmla="*/ 4813502 w 6003114"/>
              <a:gd name="connsiteY2" fmla="*/ 5409902 h 5409902"/>
              <a:gd name="connsiteX3" fmla="*/ 0 w 6003114"/>
              <a:gd name="connsiteY3" fmla="*/ 5409902 h 5409902"/>
              <a:gd name="connsiteX4" fmla="*/ 6003114 w 6003114"/>
              <a:gd name="connsiteY4" fmla="*/ 0 h 5409902"/>
              <a:gd name="connsiteX5" fmla="*/ 6003114 w 6003114"/>
              <a:gd name="connsiteY5" fmla="*/ 1851 h 5409902"/>
              <a:gd name="connsiteX6" fmla="*/ 6002707 w 6003114"/>
              <a:gd name="connsiteY6" fmla="*/ 1851 h 5409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03114" h="5409902">
                <a:moveTo>
                  <a:pt x="0" y="1851"/>
                </a:moveTo>
                <a:lnTo>
                  <a:pt x="6002707" y="1851"/>
                </a:lnTo>
                <a:lnTo>
                  <a:pt x="4813502" y="5409902"/>
                </a:lnTo>
                <a:lnTo>
                  <a:pt x="0" y="5409902"/>
                </a:lnTo>
                <a:close/>
                <a:moveTo>
                  <a:pt x="6003114" y="0"/>
                </a:moveTo>
                <a:lnTo>
                  <a:pt x="6003114" y="1851"/>
                </a:lnTo>
                <a:lnTo>
                  <a:pt x="6002707" y="1851"/>
                </a:lnTo>
                <a:close/>
              </a:path>
            </a:pathLst>
          </a:custGeom>
        </p:spPr>
      </p:pic>
      <p:sp>
        <p:nvSpPr>
          <p:cNvPr id="4" name="文字版面配置區 3">
            <a:extLst>
              <a:ext uri="{FF2B5EF4-FFF2-40B4-BE49-F238E27FC236}">
                <a16:creationId xmlns:a16="http://schemas.microsoft.com/office/drawing/2014/main" id="{B67690D4-06D2-DE12-A6B6-DFA9CF3DF512}"/>
              </a:ext>
            </a:extLst>
          </p:cNvPr>
          <p:cNvSpPr>
            <a:spLocks noGrp="1"/>
          </p:cNvSpPr>
          <p:nvPr>
            <p:ph type="body" idx="1"/>
          </p:nvPr>
        </p:nvSpPr>
        <p:spPr>
          <a:xfrm>
            <a:off x="6624323" y="2486881"/>
            <a:ext cx="4868594" cy="365125"/>
          </a:xfrm>
        </p:spPr>
        <p:txBody>
          <a:bodyPr/>
          <a:lstStyle/>
          <a:p>
            <a:r>
              <a:rPr lang="zh-TW" altLang="en-US" dirty="0"/>
              <a:t>建立模型的</a:t>
            </a:r>
            <a:r>
              <a:rPr lang="en-US" altLang="zh-TW" dirty="0"/>
              <a:t>input</a:t>
            </a:r>
            <a:r>
              <a:rPr lang="zh-TW" altLang="en-US" dirty="0"/>
              <a:t>資料</a:t>
            </a:r>
          </a:p>
        </p:txBody>
      </p:sp>
      <p:sp>
        <p:nvSpPr>
          <p:cNvPr id="5" name="投影片編號版面配置區 4">
            <a:extLst>
              <a:ext uri="{FF2B5EF4-FFF2-40B4-BE49-F238E27FC236}">
                <a16:creationId xmlns:a16="http://schemas.microsoft.com/office/drawing/2014/main" id="{AD761619-D6A4-5127-ABEA-32AFE6A2F0FE}"/>
              </a:ext>
            </a:extLst>
          </p:cNvPr>
          <p:cNvSpPr>
            <a:spLocks noGrp="1"/>
          </p:cNvSpPr>
          <p:nvPr>
            <p:ph type="sldNum" sz="quarter" idx="12"/>
          </p:nvPr>
        </p:nvSpPr>
        <p:spPr/>
        <p:txBody>
          <a:bodyPr/>
          <a:lstStyle/>
          <a:p>
            <a:fld id="{8C2E478F-E849-4A8C-AF1F-CBCC78A7CBFA}" type="slidenum">
              <a:rPr lang="en-US" altLang="zh-TW" noProof="0" smtClean="0"/>
              <a:pPr/>
              <a:t>13</a:t>
            </a:fld>
            <a:endParaRPr lang="zh-TW" altLang="en-US" noProof="0"/>
          </a:p>
        </p:txBody>
      </p:sp>
      <p:pic>
        <p:nvPicPr>
          <p:cNvPr id="31" name="圖片 30" descr="一張含有 桌 的圖片&#10;&#10;自動產生的描述">
            <a:extLst>
              <a:ext uri="{FF2B5EF4-FFF2-40B4-BE49-F238E27FC236}">
                <a16:creationId xmlns:a16="http://schemas.microsoft.com/office/drawing/2014/main" id="{E75B0A33-BDE6-E48D-66F0-DC9909FDD684}"/>
              </a:ext>
            </a:extLst>
          </p:cNvPr>
          <p:cNvPicPr>
            <a:picLocks noChangeAspect="1"/>
          </p:cNvPicPr>
          <p:nvPr/>
        </p:nvPicPr>
        <p:blipFill rotWithShape="1">
          <a:blip r:embed="rId4">
            <a:duotone>
              <a:prstClr val="black"/>
              <a:schemeClr val="accent6">
                <a:tint val="45000"/>
                <a:satMod val="400000"/>
              </a:schemeClr>
            </a:duotone>
          </a:blip>
          <a:srcRect l="1503" r="47971" b="33833"/>
          <a:stretch/>
        </p:blipFill>
        <p:spPr>
          <a:xfrm>
            <a:off x="0" y="2554323"/>
            <a:ext cx="5567679" cy="4303677"/>
          </a:xfrm>
          <a:custGeom>
            <a:avLst/>
            <a:gdLst>
              <a:gd name="connsiteX0" fmla="*/ 0 w 5567679"/>
              <a:gd name="connsiteY0" fmla="*/ 0 h 4303677"/>
              <a:gd name="connsiteX1" fmla="*/ 5437066 w 5567679"/>
              <a:gd name="connsiteY1" fmla="*/ 0 h 4303677"/>
              <a:gd name="connsiteX2" fmla="*/ 4491114 w 5567679"/>
              <a:gd name="connsiteY2" fmla="*/ 4301826 h 4303677"/>
              <a:gd name="connsiteX3" fmla="*/ 5567679 w 5567679"/>
              <a:gd name="connsiteY3" fmla="*/ 4301826 h 4303677"/>
              <a:gd name="connsiteX4" fmla="*/ 5567679 w 5567679"/>
              <a:gd name="connsiteY4" fmla="*/ 4303677 h 4303677"/>
              <a:gd name="connsiteX5" fmla="*/ 0 w 5567679"/>
              <a:gd name="connsiteY5" fmla="*/ 4303677 h 4303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67679" h="4303677">
                <a:moveTo>
                  <a:pt x="0" y="0"/>
                </a:moveTo>
                <a:lnTo>
                  <a:pt x="5437066" y="0"/>
                </a:lnTo>
                <a:lnTo>
                  <a:pt x="4491114" y="4301826"/>
                </a:lnTo>
                <a:lnTo>
                  <a:pt x="5567679" y="4301826"/>
                </a:lnTo>
                <a:lnTo>
                  <a:pt x="5567679" y="4303677"/>
                </a:lnTo>
                <a:lnTo>
                  <a:pt x="0" y="4303677"/>
                </a:lnTo>
                <a:close/>
              </a:path>
            </a:pathLst>
          </a:custGeom>
        </p:spPr>
      </p:pic>
      <p:sp>
        <p:nvSpPr>
          <p:cNvPr id="23" name="標題 7">
            <a:extLst>
              <a:ext uri="{FF2B5EF4-FFF2-40B4-BE49-F238E27FC236}">
                <a16:creationId xmlns:a16="http://schemas.microsoft.com/office/drawing/2014/main" id="{826F44D5-14C0-EFB3-B1A1-7E25B734CDF1}"/>
              </a:ext>
            </a:extLst>
          </p:cNvPr>
          <p:cNvSpPr txBox="1">
            <a:spLocks/>
          </p:cNvSpPr>
          <p:nvPr/>
        </p:nvSpPr>
        <p:spPr>
          <a:xfrm>
            <a:off x="6624323" y="1167935"/>
            <a:ext cx="5897218" cy="884238"/>
          </a:xfrm>
          <a:prstGeom prst="rect">
            <a:avLst/>
          </a:prstGeom>
        </p:spPr>
        <p:txBody>
          <a:bodyPr vert="horz" lIns="91440" tIns="45720" rIns="91440" bIns="45720" rtlCol="0" anchor="ctr">
            <a:noAutofit/>
          </a:bodyPr>
          <a:lstStyle>
            <a:lvl1pPr algn="l" defTabSz="914400" rtl="0" eaLnBrk="1" latinLnBrk="0" hangingPunct="1">
              <a:lnSpc>
                <a:spcPct val="100000"/>
              </a:lnSpc>
              <a:spcBef>
                <a:spcPct val="0"/>
              </a:spcBef>
              <a:buNone/>
              <a:defRPr sz="6000" kern="1200" cap="all" spc="300" baseline="0">
                <a:solidFill>
                  <a:schemeClr val="tx1"/>
                </a:solidFill>
                <a:latin typeface="Microsoft JhengHei UI" panose="020B0604030504040204" pitchFamily="34" charset="-120"/>
                <a:ea typeface="Microsoft JhengHei UI" panose="020B0604030504040204" pitchFamily="34" charset="-120"/>
                <a:cs typeface="+mj-cs"/>
              </a:defRPr>
            </a:lvl1pPr>
          </a:lstStyle>
          <a:p>
            <a:r>
              <a:rPr lang="zh-TW" altLang="en-US" b="1" dirty="0"/>
              <a:t>資料清理</a:t>
            </a:r>
          </a:p>
        </p:txBody>
      </p:sp>
      <p:sp>
        <p:nvSpPr>
          <p:cNvPr id="32" name="文字方塊 31">
            <a:extLst>
              <a:ext uri="{FF2B5EF4-FFF2-40B4-BE49-F238E27FC236}">
                <a16:creationId xmlns:a16="http://schemas.microsoft.com/office/drawing/2014/main" id="{D97810CF-7A3F-F062-02CE-735C45C53F8A}"/>
              </a:ext>
            </a:extLst>
          </p:cNvPr>
          <p:cNvSpPr txBox="1"/>
          <p:nvPr/>
        </p:nvSpPr>
        <p:spPr>
          <a:xfrm>
            <a:off x="6598922" y="3286714"/>
            <a:ext cx="5506717" cy="2554545"/>
          </a:xfrm>
          <a:prstGeom prst="rect">
            <a:avLst/>
          </a:prstGeom>
          <a:noFill/>
        </p:spPr>
        <p:txBody>
          <a:bodyPr wrap="square" rtlCol="0">
            <a:spAutoFit/>
          </a:bodyPr>
          <a:lstStyle/>
          <a:p>
            <a:pPr marL="285750" indent="-285750" fontAlgn="t">
              <a:lnSpc>
                <a:spcPct val="200000"/>
              </a:lnSpc>
              <a:buFont typeface="Arial" panose="020B0604020202020204" pitchFamily="34" charset="0"/>
              <a:buChar char="•"/>
            </a:pPr>
            <a:r>
              <a:rPr lang="zh-TW" altLang="en-US" sz="1600" dirty="0">
                <a:latin typeface="Microsoft JhengHei UI" panose="020B0604030504040204" pitchFamily="34" charset="-120"/>
                <a:ea typeface="Microsoft JhengHei UI" panose="020B0604030504040204" pitchFamily="34" charset="-120"/>
              </a:rPr>
              <a:t>新</a:t>
            </a:r>
            <a:r>
              <a:rPr lang="zh-TW" altLang="en-US" sz="1600" i="0" u="none" strike="noStrike" kern="1200" spc="0" dirty="0">
                <a:effectLst/>
                <a:latin typeface="Microsoft JhengHei UI" panose="020B0604030504040204" pitchFamily="34" charset="-120"/>
                <a:ea typeface="Microsoft JhengHei UI" panose="020B0604030504040204" pitchFamily="34" charset="-120"/>
              </a:rPr>
              <a:t>交易資料</a:t>
            </a:r>
            <a:endParaRPr lang="en-US" altLang="zh-TW" sz="1600" i="0" u="none" strike="noStrike" dirty="0">
              <a:effectLst/>
              <a:latin typeface="Microsoft JhengHei UI" panose="020B0604030504040204" pitchFamily="34" charset="-120"/>
              <a:ea typeface="Microsoft JhengHei UI" panose="020B0604030504040204" pitchFamily="34" charset="-120"/>
            </a:endParaRPr>
          </a:p>
          <a:p>
            <a:pPr marL="285750" indent="-285750" fontAlgn="t">
              <a:lnSpc>
                <a:spcPct val="200000"/>
              </a:lnSpc>
              <a:buFont typeface="Arial" panose="020B0604020202020204" pitchFamily="34" charset="0"/>
              <a:buChar char="•"/>
            </a:pPr>
            <a:r>
              <a:rPr lang="zh-TW" altLang="en-US" sz="1600" dirty="0">
                <a:latin typeface="Microsoft JhengHei UI" panose="020B0604030504040204" pitchFamily="34" charset="-120"/>
                <a:ea typeface="Microsoft JhengHei UI" panose="020B0604030504040204" pitchFamily="34" charset="-120"/>
              </a:rPr>
              <a:t>正負向情緒字典｜正負向詞彙定義</a:t>
            </a:r>
          </a:p>
          <a:p>
            <a:pPr marL="285750" indent="-285750" algn="l" rtl="0" eaLnBrk="1" fontAlgn="t" latinLnBrk="0" hangingPunct="1">
              <a:lnSpc>
                <a:spcPct val="200000"/>
              </a:lnSpc>
              <a:spcBef>
                <a:spcPts val="0"/>
              </a:spcBef>
              <a:spcAft>
                <a:spcPts val="0"/>
              </a:spcAft>
              <a:buFont typeface="Arial" panose="020B0604020202020204" pitchFamily="34" charset="0"/>
              <a:buChar char="•"/>
            </a:pPr>
            <a:r>
              <a:rPr lang="zh-TW" altLang="en-US" sz="1600" dirty="0">
                <a:latin typeface="Microsoft JhengHei UI" panose="020B0604030504040204" pitchFamily="34" charset="-120"/>
                <a:ea typeface="Microsoft JhengHei UI" panose="020B0604030504040204" pitchFamily="34" charset="-120"/>
              </a:rPr>
              <a:t>正負向情緒字典｜中文斷詞－新聞、論壇資料</a:t>
            </a:r>
          </a:p>
          <a:p>
            <a:pPr marL="285750" indent="-285750" algn="l" rtl="0" eaLnBrk="1" fontAlgn="t" latinLnBrk="0" hangingPunct="1">
              <a:lnSpc>
                <a:spcPct val="200000"/>
              </a:lnSpc>
              <a:spcBef>
                <a:spcPts val="0"/>
              </a:spcBef>
              <a:spcAft>
                <a:spcPts val="0"/>
              </a:spcAft>
              <a:buFont typeface="Arial" panose="020B0604020202020204" pitchFamily="34" charset="0"/>
              <a:buChar char="•"/>
            </a:pPr>
            <a:r>
              <a:rPr lang="zh-TW" altLang="en-US" sz="1600" dirty="0">
                <a:latin typeface="Microsoft JhengHei UI" panose="020B0604030504040204" pitchFamily="34" charset="-120"/>
                <a:ea typeface="Microsoft JhengHei UI" panose="020B0604030504040204" pitchFamily="34" charset="-120"/>
              </a:rPr>
              <a:t>正負向情緒字典｜新聞情緒篩選與分數計算</a:t>
            </a:r>
          </a:p>
          <a:p>
            <a:pPr marL="285750" indent="-285750" algn="l" rtl="0" eaLnBrk="1" fontAlgn="t" latinLnBrk="0" hangingPunct="1">
              <a:lnSpc>
                <a:spcPct val="200000"/>
              </a:lnSpc>
              <a:spcBef>
                <a:spcPts val="0"/>
              </a:spcBef>
              <a:spcAft>
                <a:spcPts val="0"/>
              </a:spcAft>
              <a:buFont typeface="Arial" panose="020B0604020202020204" pitchFamily="34" charset="0"/>
              <a:buChar char="•"/>
            </a:pPr>
            <a:r>
              <a:rPr lang="zh-TW" altLang="en-US" sz="1600" dirty="0">
                <a:latin typeface="Microsoft JhengHei UI" panose="020B0604030504040204" pitchFamily="34" charset="-120"/>
                <a:ea typeface="Microsoft JhengHei UI" panose="020B0604030504040204" pitchFamily="34" charset="-120"/>
              </a:rPr>
              <a:t>特徵欄位表格說明</a:t>
            </a:r>
          </a:p>
        </p:txBody>
      </p:sp>
    </p:spTree>
    <p:extLst>
      <p:ext uri="{BB962C8B-B14F-4D97-AF65-F5344CB8AC3E}">
        <p14:creationId xmlns:p14="http://schemas.microsoft.com/office/powerpoint/2010/main" val="4052720108"/>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圖片 10">
            <a:extLst>
              <a:ext uri="{FF2B5EF4-FFF2-40B4-BE49-F238E27FC236}">
                <a16:creationId xmlns:a16="http://schemas.microsoft.com/office/drawing/2014/main" id="{A1602EE7-5E94-1057-9DB2-0A06E45D68D2}"/>
              </a:ext>
            </a:extLst>
          </p:cNvPr>
          <p:cNvPicPr>
            <a:picLocks noChangeAspect="1"/>
          </p:cNvPicPr>
          <p:nvPr/>
        </p:nvPicPr>
        <p:blipFill rotWithShape="1">
          <a:blip r:embed="rId3"/>
          <a:srcRect l="17633" r="20166" b="310"/>
          <a:stretch/>
        </p:blipFill>
        <p:spPr>
          <a:xfrm>
            <a:off x="198783" y="2036218"/>
            <a:ext cx="6746929" cy="4218015"/>
          </a:xfrm>
          <a:prstGeom prst="rect">
            <a:avLst/>
          </a:prstGeom>
        </p:spPr>
      </p:pic>
      <p:sp>
        <p:nvSpPr>
          <p:cNvPr id="2" name="標題 1">
            <a:extLst>
              <a:ext uri="{FF2B5EF4-FFF2-40B4-BE49-F238E27FC236}">
                <a16:creationId xmlns:a16="http://schemas.microsoft.com/office/drawing/2014/main" id="{D7671ACA-9EAD-670F-A39A-BB0BF041BA00}"/>
              </a:ext>
            </a:extLst>
          </p:cNvPr>
          <p:cNvSpPr>
            <a:spLocks noGrp="1"/>
          </p:cNvSpPr>
          <p:nvPr>
            <p:ph type="title"/>
          </p:nvPr>
        </p:nvSpPr>
        <p:spPr>
          <a:xfrm>
            <a:off x="594519" y="473360"/>
            <a:ext cx="11002962" cy="823913"/>
          </a:xfrm>
        </p:spPr>
        <p:txBody>
          <a:bodyPr/>
          <a:lstStyle/>
          <a:p>
            <a:r>
              <a:rPr lang="zh-TW" altLang="en-US" sz="3200" b="1" dirty="0"/>
              <a:t>新交易資料</a:t>
            </a:r>
          </a:p>
        </p:txBody>
      </p:sp>
      <p:sp>
        <p:nvSpPr>
          <p:cNvPr id="3" name="投影片編號版面配置區 2">
            <a:extLst>
              <a:ext uri="{FF2B5EF4-FFF2-40B4-BE49-F238E27FC236}">
                <a16:creationId xmlns:a16="http://schemas.microsoft.com/office/drawing/2014/main" id="{64FEEBF3-63B5-5FFD-0044-627EE9A70F86}"/>
              </a:ext>
            </a:extLst>
          </p:cNvPr>
          <p:cNvSpPr>
            <a:spLocks noGrp="1"/>
          </p:cNvSpPr>
          <p:nvPr>
            <p:ph type="sldNum" sz="quarter" idx="11"/>
          </p:nvPr>
        </p:nvSpPr>
        <p:spPr/>
        <p:txBody>
          <a:bodyPr/>
          <a:lstStyle/>
          <a:p>
            <a:fld id="{8C2E478F-E849-4A8C-AF1F-CBCC78A7CBFA}" type="slidenum">
              <a:rPr lang="en-US" altLang="zh-TW" noProof="0" smtClean="0"/>
              <a:pPr/>
              <a:t>14</a:t>
            </a:fld>
            <a:endParaRPr lang="zh-TW" altLang="en-US" noProof="0"/>
          </a:p>
        </p:txBody>
      </p:sp>
      <p:sp>
        <p:nvSpPr>
          <p:cNvPr id="16" name="標題 7">
            <a:extLst>
              <a:ext uri="{FF2B5EF4-FFF2-40B4-BE49-F238E27FC236}">
                <a16:creationId xmlns:a16="http://schemas.microsoft.com/office/drawing/2014/main" id="{E10B7108-24FD-F1D9-DE46-59BFF61CCC2C}"/>
              </a:ext>
            </a:extLst>
          </p:cNvPr>
          <p:cNvSpPr txBox="1">
            <a:spLocks/>
          </p:cNvSpPr>
          <p:nvPr/>
        </p:nvSpPr>
        <p:spPr>
          <a:xfrm>
            <a:off x="0" y="33555"/>
            <a:ext cx="6497320" cy="398837"/>
          </a:xfrm>
          <a:prstGeom prst="rect">
            <a:avLst/>
          </a:prstGeom>
        </p:spPr>
        <p:txBody>
          <a:bodyPr spcFirstLastPara="1" vert="horz" wrap="square" lIns="91425" tIns="91425" rIns="91425" bIns="91425" rtlCol="0" anchor="t" anchorCtr="0">
            <a:normAutofit/>
          </a:bodyPr>
          <a:lstStyle>
            <a:lvl1pPr lvl="0" algn="ctr" defTabSz="914400" rtl="0" eaLnBrk="1" latinLnBrk="0" hangingPunct="1">
              <a:lnSpc>
                <a:spcPct val="100000"/>
              </a:lnSpc>
              <a:spcBef>
                <a:spcPts val="0"/>
              </a:spcBef>
              <a:spcAft>
                <a:spcPts val="0"/>
              </a:spcAft>
              <a:buSzPts val="2800"/>
              <a:buNone/>
              <a:defRPr sz="3600" kern="1200" cap="all" baseline="0">
                <a:solidFill>
                  <a:schemeClr val="tx1"/>
                </a:solidFill>
                <a:latin typeface="Microsoft JhengHei UI" panose="020B0604030504040204" pitchFamily="34" charset="-120"/>
                <a:ea typeface="Microsoft JhengHei UI" panose="020B0604030504040204" pitchFamily="34" charset="-120"/>
                <a:cs typeface="+mj-c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pPr algn="l"/>
            <a:r>
              <a:rPr lang="en-US" altLang="zh-TW" sz="1400" dirty="0"/>
              <a:t>&gt;</a:t>
            </a:r>
            <a:r>
              <a:rPr lang="zh-TW" altLang="en-US" sz="1400" dirty="0"/>
              <a:t>野村第三組</a:t>
            </a:r>
            <a:r>
              <a:rPr lang="en-US" altLang="zh-TW" sz="1400" dirty="0"/>
              <a:t>/</a:t>
            </a:r>
            <a:r>
              <a:rPr lang="zh-TW" altLang="en-US" sz="1400" dirty="0"/>
              <a:t>資料清理</a:t>
            </a:r>
            <a:r>
              <a:rPr lang="en-US" altLang="zh-TW" sz="1400" dirty="0"/>
              <a:t>/</a:t>
            </a:r>
            <a:r>
              <a:rPr lang="zh-TW" altLang="en-US" sz="1400" dirty="0"/>
              <a:t>新交易資料</a:t>
            </a:r>
            <a:endParaRPr lang="en-US" altLang="zh-TW" sz="1400" dirty="0"/>
          </a:p>
        </p:txBody>
      </p:sp>
      <p:sp>
        <p:nvSpPr>
          <p:cNvPr id="18" name="文字版面配置區 9">
            <a:extLst>
              <a:ext uri="{FF2B5EF4-FFF2-40B4-BE49-F238E27FC236}">
                <a16:creationId xmlns:a16="http://schemas.microsoft.com/office/drawing/2014/main" id="{555647AF-44C7-B6F8-B6FF-3602AEBDDCBB}"/>
              </a:ext>
            </a:extLst>
          </p:cNvPr>
          <p:cNvSpPr txBox="1">
            <a:spLocks/>
          </p:cNvSpPr>
          <p:nvPr/>
        </p:nvSpPr>
        <p:spPr>
          <a:xfrm>
            <a:off x="3625617" y="1212305"/>
            <a:ext cx="4940765" cy="464871"/>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w="12700" cap="flat" cmpd="sng" algn="ctr">
            <a:noFill/>
            <a:prstDash val="solid"/>
            <a:miter lim="800000"/>
          </a:ln>
          <a:effectLst/>
        </p:spPr>
        <p:txBody>
          <a:bodyPr vert="horz" lIns="91440" tIns="45720" rIns="91440" bIns="45720" rtlCol="0" anchor="ctr">
            <a:noAutofit/>
          </a:bodyPr>
          <a:lstStyle>
            <a:lvl1pPr marL="0" indent="0" algn="ctr" defTabSz="914400" rtl="0" eaLnBrk="1" latinLnBrk="0" hangingPunct="1">
              <a:lnSpc>
                <a:spcPct val="100000"/>
              </a:lnSpc>
              <a:spcBef>
                <a:spcPts val="0"/>
              </a:spcBef>
              <a:buFont typeface="Arial" panose="020B0604020202020204" pitchFamily="34" charset="0"/>
              <a:buNone/>
              <a:defRPr lang="en-US" sz="1400" kern="1200" spc="300" baseline="0" dirty="0">
                <a:solidFill>
                  <a:schemeClr val="lt1"/>
                </a:solidFill>
                <a:latin typeface="Microsoft JhengHei UI" panose="020B0604030504040204" pitchFamily="34" charset="-120"/>
                <a:ea typeface="Microsoft JhengHei UI" panose="020B0604030504040204" pitchFamily="34" charset="-120"/>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lt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lt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lt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r>
              <a:rPr lang="zh-TW" altLang="en-US" dirty="0"/>
              <a:t>調整原本交易資料</a:t>
            </a:r>
          </a:p>
        </p:txBody>
      </p:sp>
      <p:sp>
        <p:nvSpPr>
          <p:cNvPr id="23" name="文字方塊 22">
            <a:extLst>
              <a:ext uri="{FF2B5EF4-FFF2-40B4-BE49-F238E27FC236}">
                <a16:creationId xmlns:a16="http://schemas.microsoft.com/office/drawing/2014/main" id="{D223CF7A-E3A2-7301-5B82-2018568F617D}"/>
              </a:ext>
            </a:extLst>
          </p:cNvPr>
          <p:cNvSpPr txBox="1"/>
          <p:nvPr/>
        </p:nvSpPr>
        <p:spPr>
          <a:xfrm>
            <a:off x="6945712" y="2112499"/>
            <a:ext cx="4992607" cy="3892732"/>
          </a:xfrm>
          <a:prstGeom prst="rect">
            <a:avLst/>
          </a:prstGeom>
          <a:noFill/>
        </p:spPr>
        <p:txBody>
          <a:bodyPr wrap="square">
            <a:spAutoFit/>
          </a:bodyPr>
          <a:lstStyle/>
          <a:p>
            <a:pPr>
              <a:lnSpc>
                <a:spcPct val="200000"/>
              </a:lnSpc>
            </a:pPr>
            <a:r>
              <a:rPr kumimoji="1" lang="zh-TW" altLang="en-US" sz="1800" dirty="0">
                <a:latin typeface="Microsoft JhengHei UI" panose="020B0604030504040204" pitchFamily="34" charset="-120"/>
                <a:ea typeface="Microsoft JhengHei UI" panose="020B0604030504040204" pitchFamily="34" charset="-120"/>
              </a:rPr>
              <a:t>調整方式：</a:t>
            </a:r>
            <a:endParaRPr kumimoji="1" lang="en-US" altLang="zh-TW" sz="1800" dirty="0">
              <a:latin typeface="Microsoft JhengHei UI" panose="020B0604030504040204" pitchFamily="34" charset="-120"/>
              <a:ea typeface="Microsoft JhengHei UI" panose="020B0604030504040204" pitchFamily="34" charset="-120"/>
            </a:endParaRPr>
          </a:p>
          <a:p>
            <a:pPr marL="342900" indent="-342900">
              <a:lnSpc>
                <a:spcPct val="200000"/>
              </a:lnSpc>
              <a:buFont typeface="Arial" panose="020B0604020202020204" pitchFamily="34" charset="0"/>
              <a:buChar char="•"/>
            </a:pPr>
            <a:r>
              <a:rPr lang="zh-TW" altLang="en-US" dirty="0"/>
              <a:t>基金合併</a:t>
            </a:r>
            <a:br>
              <a:rPr lang="en-US" altLang="zh-TW" dirty="0"/>
            </a:br>
            <a:r>
              <a:rPr lang="zh-TW" altLang="en-US" dirty="0"/>
              <a:t>將可視為同一檔基金的資料（如：</a:t>
            </a:r>
            <a:r>
              <a:rPr lang="en-US" altLang="zh-TW" dirty="0"/>
              <a:t>A</a:t>
            </a:r>
            <a:r>
              <a:rPr lang="zh-TW" altLang="en-US" dirty="0"/>
              <a:t>基金</a:t>
            </a:r>
            <a:r>
              <a:rPr lang="en-US" altLang="zh-TW" dirty="0"/>
              <a:t>X</a:t>
            </a:r>
            <a:r>
              <a:rPr lang="zh-TW" altLang="en-US" dirty="0"/>
              <a:t>股、 </a:t>
            </a:r>
            <a:r>
              <a:rPr lang="en-US" altLang="zh-TW" dirty="0"/>
              <a:t>A</a:t>
            </a:r>
            <a:r>
              <a:rPr lang="zh-TW" altLang="en-US" dirty="0"/>
              <a:t>基金</a:t>
            </a:r>
            <a:r>
              <a:rPr lang="en-US" altLang="zh-TW" dirty="0"/>
              <a:t>Y</a:t>
            </a:r>
            <a:r>
              <a:rPr lang="zh-TW" altLang="en-US" dirty="0"/>
              <a:t>股）調整成相同的名稱（如：</a:t>
            </a:r>
            <a:r>
              <a:rPr lang="en-US" altLang="zh-TW" dirty="0"/>
              <a:t>A</a:t>
            </a:r>
            <a:r>
              <a:rPr lang="zh-TW" altLang="en-US" dirty="0"/>
              <a:t>基金）</a:t>
            </a:r>
            <a:endParaRPr kumimoji="1" lang="en-US" altLang="zh-TW" dirty="0">
              <a:latin typeface="Microsoft JhengHei UI" panose="020B0604030504040204" pitchFamily="34" charset="-120"/>
              <a:ea typeface="Microsoft JhengHei UI" panose="020B0604030504040204" pitchFamily="34" charset="-120"/>
            </a:endParaRPr>
          </a:p>
          <a:p>
            <a:pPr marL="342900" indent="-342900">
              <a:lnSpc>
                <a:spcPct val="200000"/>
              </a:lnSpc>
              <a:buFont typeface="Arial" panose="020B0604020202020204" pitchFamily="34" charset="0"/>
              <a:buChar char="•"/>
            </a:pPr>
            <a:r>
              <a:rPr lang="zh-TW" altLang="en-US" dirty="0"/>
              <a:t>剔除不受外部新聞或指標影響的交易資料</a:t>
            </a:r>
            <a:endParaRPr lang="en-US" altLang="zh-TW" dirty="0"/>
          </a:p>
          <a:p>
            <a:pPr marL="800100" lvl="1" indent="-342900">
              <a:lnSpc>
                <a:spcPct val="200000"/>
              </a:lnSpc>
              <a:buFont typeface="+mj-lt"/>
              <a:buAutoNum type="arabicPeriod"/>
            </a:pPr>
            <a:r>
              <a:rPr lang="en-US" altLang="zh-TW" dirty="0"/>
              <a:t>RSP</a:t>
            </a:r>
          </a:p>
          <a:p>
            <a:pPr marL="800100" lvl="1" indent="-342900">
              <a:lnSpc>
                <a:spcPct val="200000"/>
              </a:lnSpc>
              <a:buFont typeface="+mj-lt"/>
              <a:buAutoNum type="arabicPeriod"/>
            </a:pPr>
            <a:r>
              <a:rPr lang="en-US" altLang="zh-TW" dirty="0"/>
              <a:t>CRSP</a:t>
            </a:r>
          </a:p>
        </p:txBody>
      </p:sp>
    </p:spTree>
    <p:extLst>
      <p:ext uri="{BB962C8B-B14F-4D97-AF65-F5344CB8AC3E}">
        <p14:creationId xmlns:p14="http://schemas.microsoft.com/office/powerpoint/2010/main" val="3264403148"/>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23"/>
          <p:cNvSpPr txBox="1">
            <a:spLocks noGrp="1"/>
          </p:cNvSpPr>
          <p:nvPr>
            <p:ph type="title"/>
          </p:nvPr>
        </p:nvSpPr>
        <p:spPr>
          <a:xfrm>
            <a:off x="415600" y="349784"/>
            <a:ext cx="11360800" cy="763600"/>
          </a:xfrm>
          <a:prstGeom prst="rect">
            <a:avLst/>
          </a:prstGeom>
        </p:spPr>
        <p:txBody>
          <a:bodyPr spcFirstLastPara="1" vert="horz" wrap="square" lIns="121900" tIns="121900" rIns="121900" bIns="121900" rtlCol="0" anchor="ctr" anchorCtr="0">
            <a:normAutofit/>
          </a:bodyPr>
          <a:lstStyle/>
          <a:p>
            <a:r>
              <a:rPr lang="zh-TW" altLang="en-US" sz="3200" b="1" dirty="0"/>
              <a:t>正負向詞彙定義</a:t>
            </a:r>
            <a:endParaRPr sz="3200" b="1" dirty="0"/>
          </a:p>
        </p:txBody>
      </p:sp>
      <p:graphicFrame>
        <p:nvGraphicFramePr>
          <p:cNvPr id="128" name="Google Shape;128;p23"/>
          <p:cNvGraphicFramePr/>
          <p:nvPr>
            <p:extLst>
              <p:ext uri="{D42A27DB-BD31-4B8C-83A1-F6EECF244321}">
                <p14:modId xmlns:p14="http://schemas.microsoft.com/office/powerpoint/2010/main" val="4062915606"/>
              </p:ext>
            </p:extLst>
          </p:nvPr>
        </p:nvGraphicFramePr>
        <p:xfrm>
          <a:off x="834568" y="2509024"/>
          <a:ext cx="10742167" cy="2318955"/>
        </p:xfrm>
        <a:graphic>
          <a:graphicData uri="http://schemas.openxmlformats.org/drawingml/2006/table">
            <a:tbl>
              <a:tblPr>
                <a:noFill/>
              </a:tblPr>
              <a:tblGrid>
                <a:gridCol w="1270101">
                  <a:extLst>
                    <a:ext uri="{9D8B030D-6E8A-4147-A177-3AD203B41FA5}">
                      <a16:colId xmlns:a16="http://schemas.microsoft.com/office/drawing/2014/main" val="20000"/>
                    </a:ext>
                  </a:extLst>
                </a:gridCol>
                <a:gridCol w="9472066">
                  <a:extLst>
                    <a:ext uri="{9D8B030D-6E8A-4147-A177-3AD203B41FA5}">
                      <a16:colId xmlns:a16="http://schemas.microsoft.com/office/drawing/2014/main" val="20001"/>
                    </a:ext>
                  </a:extLst>
                </a:gridCol>
              </a:tblGrid>
              <a:tr h="593209">
                <a:tc gridSpan="2">
                  <a:txBody>
                    <a:bodyPr/>
                    <a:lstStyle/>
                    <a:p>
                      <a:pPr marL="0" lvl="0" indent="0" algn="l" rtl="0">
                        <a:spcBef>
                          <a:spcPts val="0"/>
                        </a:spcBef>
                        <a:spcAft>
                          <a:spcPts val="0"/>
                        </a:spcAft>
                        <a:buNone/>
                      </a:pPr>
                      <a:r>
                        <a:rPr lang="zh-TW" sz="1400" b="1" dirty="0">
                          <a:solidFill>
                            <a:schemeClr val="bg1"/>
                          </a:solidFill>
                          <a:latin typeface="Microsoft JhengHei UI" panose="020B0604030504040204" pitchFamily="34" charset="-120"/>
                          <a:ea typeface="Microsoft JhengHei UI" panose="020B0604030504040204" pitchFamily="34" charset="-120"/>
                        </a:rPr>
                        <a:t>情緒字典</a:t>
                      </a:r>
                      <a:endParaRPr sz="1400" b="1" dirty="0">
                        <a:solidFill>
                          <a:schemeClr val="bg1"/>
                        </a:solidFill>
                        <a:latin typeface="Microsoft JhengHei UI" panose="020B0604030504040204" pitchFamily="34" charset="-120"/>
                        <a:ea typeface="Microsoft JhengHei UI" panose="020B0604030504040204" pitchFamily="34" charset="-120"/>
                      </a:endParaRPr>
                    </a:p>
                  </a:txBody>
                  <a:tcPr marL="121900" marR="121900" marT="121900" marB="121900">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C19859"/>
                    </a:solidFill>
                  </a:tcPr>
                </a:tc>
                <a:tc hMerge="1">
                  <a:txBody>
                    <a:bodyPr/>
                    <a:lstStyle/>
                    <a:p>
                      <a:endParaRPr lang="zh-TW"/>
                    </a:p>
                  </a:txBody>
                  <a:tcPr/>
                </a:tc>
                <a:extLst>
                  <a:ext uri="{0D108BD9-81ED-4DB2-BD59-A6C34878D82A}">
                    <a16:rowId xmlns:a16="http://schemas.microsoft.com/office/drawing/2014/main" val="10000"/>
                  </a:ext>
                </a:extLst>
              </a:tr>
              <a:tr h="463420">
                <a:tc rowSpan="2">
                  <a:txBody>
                    <a:bodyPr/>
                    <a:lstStyle/>
                    <a:p>
                      <a:pPr marL="0" lvl="0" indent="0" algn="l" rtl="0">
                        <a:spcBef>
                          <a:spcPts val="0"/>
                        </a:spcBef>
                        <a:spcAft>
                          <a:spcPts val="0"/>
                        </a:spcAft>
                        <a:buNone/>
                      </a:pPr>
                      <a:r>
                        <a:rPr lang="zh-TW" sz="1400" dirty="0">
                          <a:latin typeface="Microsoft JhengHei UI" panose="020B0604030504040204" pitchFamily="34" charset="-120"/>
                          <a:ea typeface="Microsoft JhengHei UI" panose="020B0604030504040204" pitchFamily="34" charset="-120"/>
                        </a:rPr>
                        <a:t>正向</a:t>
                      </a:r>
                      <a:endParaRPr sz="1400" dirty="0">
                        <a:latin typeface="Microsoft JhengHei UI" panose="020B0604030504040204" pitchFamily="34" charset="-120"/>
                        <a:ea typeface="Microsoft JhengHei UI" panose="020B0604030504040204" pitchFamily="34" charset="-120"/>
                      </a:endParaRPr>
                    </a:p>
                  </a:txBody>
                  <a:tcPr marL="121900" marR="121900" marT="121900" marB="121900">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E9DDD1"/>
                    </a:solidFill>
                  </a:tcPr>
                </a:tc>
                <a:tc rowSpan="2">
                  <a:txBody>
                    <a:bodyPr/>
                    <a:lstStyle/>
                    <a:p>
                      <a:pPr marL="0" lvl="0" indent="0" algn="l" rtl="0">
                        <a:spcBef>
                          <a:spcPts val="0"/>
                        </a:spcBef>
                        <a:spcAft>
                          <a:spcPts val="0"/>
                        </a:spcAft>
                        <a:buNone/>
                      </a:pPr>
                      <a:r>
                        <a:rPr lang="zh-TW" sz="1400" dirty="0">
                          <a:latin typeface="Microsoft JhengHei UI" panose="020B0604030504040204" pitchFamily="34" charset="-120"/>
                          <a:ea typeface="Microsoft JhengHei UI" panose="020B0604030504040204" pitchFamily="34" charset="-120"/>
                        </a:rPr>
                        <a:t>大漲、上漲、成長、收紅、收高、看好、樂觀、反彈、回升、受惠、亮眼、亮麗、多頭、搶攻、上攻、漲停、推動、買進、加碼、超越、熱絡、調高、調升、激勵、轉虧為盈</a:t>
                      </a:r>
                      <a:endParaRPr sz="1400" dirty="0">
                        <a:latin typeface="Microsoft JhengHei UI" panose="020B0604030504040204" pitchFamily="34" charset="-120"/>
                        <a:ea typeface="Microsoft JhengHei UI" panose="020B0604030504040204" pitchFamily="34" charset="-120"/>
                      </a:endParaRPr>
                    </a:p>
                  </a:txBody>
                  <a:tcPr marL="121900" marR="121900" marT="121900" marB="121900">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E9DDD1"/>
                    </a:solidFill>
                  </a:tcPr>
                </a:tc>
                <a:extLst>
                  <a:ext uri="{0D108BD9-81ED-4DB2-BD59-A6C34878D82A}">
                    <a16:rowId xmlns:a16="http://schemas.microsoft.com/office/drawing/2014/main" val="10001"/>
                  </a:ext>
                </a:extLst>
              </a:tr>
              <a:tr h="399453">
                <a:tc vMerge="1">
                  <a:txBody>
                    <a:bodyPr/>
                    <a:lstStyle/>
                    <a:p>
                      <a:endParaRPr lang="zh-TW"/>
                    </a:p>
                  </a:txBody>
                  <a:tcPr/>
                </a:tc>
                <a:tc vMerge="1">
                  <a:txBody>
                    <a:bodyPr/>
                    <a:lstStyle/>
                    <a:p>
                      <a:endParaRPr lang="zh-TW"/>
                    </a:p>
                  </a:txBody>
                  <a:tcPr/>
                </a:tc>
                <a:extLst>
                  <a:ext uri="{0D108BD9-81ED-4DB2-BD59-A6C34878D82A}">
                    <a16:rowId xmlns:a16="http://schemas.microsoft.com/office/drawing/2014/main" val="10002"/>
                  </a:ext>
                </a:extLst>
              </a:tr>
              <a:tr h="313680">
                <a:tc rowSpan="2">
                  <a:txBody>
                    <a:bodyPr/>
                    <a:lstStyle/>
                    <a:p>
                      <a:pPr marL="0" lvl="0" indent="0" algn="l" rtl="0">
                        <a:spcBef>
                          <a:spcPts val="0"/>
                        </a:spcBef>
                        <a:spcAft>
                          <a:spcPts val="0"/>
                        </a:spcAft>
                        <a:buNone/>
                      </a:pPr>
                      <a:r>
                        <a:rPr lang="zh-TW" sz="1400" dirty="0">
                          <a:latin typeface="Microsoft JhengHei UI" panose="020B0604030504040204" pitchFamily="34" charset="-120"/>
                          <a:ea typeface="Microsoft JhengHei UI" panose="020B0604030504040204" pitchFamily="34" charset="-120"/>
                        </a:rPr>
                        <a:t>負向</a:t>
                      </a:r>
                      <a:endParaRPr sz="1400" dirty="0">
                        <a:latin typeface="Microsoft JhengHei UI" panose="020B0604030504040204" pitchFamily="34" charset="-120"/>
                        <a:ea typeface="Microsoft JhengHei UI" panose="020B0604030504040204" pitchFamily="34" charset="-120"/>
                      </a:endParaRPr>
                    </a:p>
                  </a:txBody>
                  <a:tcPr marL="121900" marR="121900" marT="121900" marB="121900">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F4EFEA"/>
                    </a:solidFill>
                  </a:tcPr>
                </a:tc>
                <a:tc rowSpan="2">
                  <a:txBody>
                    <a:bodyPr/>
                    <a:lstStyle/>
                    <a:p>
                      <a:pPr marL="0" lvl="0" indent="0" algn="l" rtl="0">
                        <a:spcBef>
                          <a:spcPts val="0"/>
                        </a:spcBef>
                        <a:spcAft>
                          <a:spcPts val="0"/>
                        </a:spcAft>
                        <a:buNone/>
                      </a:pPr>
                      <a:r>
                        <a:rPr lang="zh-TW" sz="1400" dirty="0">
                          <a:latin typeface="Microsoft JhengHei UI" panose="020B0604030504040204" pitchFamily="34" charset="-120"/>
                          <a:ea typeface="Microsoft JhengHei UI" panose="020B0604030504040204" pitchFamily="34" charset="-120"/>
                        </a:rPr>
                        <a:t>大跌、下滑、下跌、下降、走低、崩盤、了結、削弱、挫跌、下挫、悲觀、重挫、衰退、拋售、賣出、虧損、損失、空頭、疲軟、走疲、跌停、不如預期</a:t>
                      </a:r>
                      <a:endParaRPr sz="1400" dirty="0">
                        <a:latin typeface="Microsoft JhengHei UI" panose="020B0604030504040204" pitchFamily="34" charset="-120"/>
                        <a:ea typeface="Microsoft JhengHei UI" panose="020B0604030504040204" pitchFamily="34" charset="-120"/>
                      </a:endParaRPr>
                    </a:p>
                  </a:txBody>
                  <a:tcPr marL="121900" marR="121900" marT="121900" marB="121900">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F4EFEA"/>
                    </a:solidFill>
                  </a:tcPr>
                </a:tc>
                <a:extLst>
                  <a:ext uri="{0D108BD9-81ED-4DB2-BD59-A6C34878D82A}">
                    <a16:rowId xmlns:a16="http://schemas.microsoft.com/office/drawing/2014/main" val="10003"/>
                  </a:ext>
                </a:extLst>
              </a:tr>
              <a:tr h="549193">
                <a:tc vMerge="1">
                  <a:txBody>
                    <a:bodyPr/>
                    <a:lstStyle/>
                    <a:p>
                      <a:endParaRPr lang="zh-TW"/>
                    </a:p>
                  </a:txBody>
                  <a:tcPr/>
                </a:tc>
                <a:tc vMerge="1">
                  <a:txBody>
                    <a:bodyPr/>
                    <a:lstStyle/>
                    <a:p>
                      <a:endParaRPr lang="zh-TW"/>
                    </a:p>
                  </a:txBody>
                  <a:tcPr/>
                </a:tc>
                <a:extLst>
                  <a:ext uri="{0D108BD9-81ED-4DB2-BD59-A6C34878D82A}">
                    <a16:rowId xmlns:a16="http://schemas.microsoft.com/office/drawing/2014/main" val="10004"/>
                  </a:ext>
                </a:extLst>
              </a:tr>
            </a:tbl>
          </a:graphicData>
        </a:graphic>
      </p:graphicFrame>
      <p:sp>
        <p:nvSpPr>
          <p:cNvPr id="7" name="文字方塊 6">
            <a:extLst>
              <a:ext uri="{FF2B5EF4-FFF2-40B4-BE49-F238E27FC236}">
                <a16:creationId xmlns:a16="http://schemas.microsoft.com/office/drawing/2014/main" id="{366DF698-920F-2AF5-7DB8-8FF088BBC825}"/>
              </a:ext>
            </a:extLst>
          </p:cNvPr>
          <p:cNvSpPr txBox="1"/>
          <p:nvPr/>
        </p:nvSpPr>
        <p:spPr>
          <a:xfrm>
            <a:off x="750433" y="5973842"/>
            <a:ext cx="10910438" cy="461665"/>
          </a:xfrm>
          <a:prstGeom prst="rect">
            <a:avLst/>
          </a:prstGeom>
          <a:noFill/>
        </p:spPr>
        <p:txBody>
          <a:bodyPr wrap="square">
            <a:spAutoFit/>
          </a:bodyPr>
          <a:lstStyle/>
          <a:p>
            <a:r>
              <a:rPr lang="zh-TW" altLang="en-US" sz="1200" dirty="0"/>
              <a:t>資料來源：鉅亨網新聞常用的股價正負向詞彙（自行整理）</a:t>
            </a:r>
            <a:endParaRPr lang="en-US" altLang="zh-TW" sz="1200" dirty="0"/>
          </a:p>
          <a:p>
            <a:r>
              <a:rPr lang="zh-TW" altLang="en-US" sz="1200" dirty="0"/>
              <a:t>*整理方式參考葉文華（</a:t>
            </a:r>
            <a:r>
              <a:rPr lang="en-US" altLang="zh-TW" sz="1200" dirty="0"/>
              <a:t>2011</a:t>
            </a:r>
            <a:r>
              <a:rPr lang="zh-TW" altLang="en-US" sz="1200" dirty="0"/>
              <a:t>）論文</a:t>
            </a:r>
            <a:r>
              <a:rPr lang="en-US" altLang="zh-TW" sz="1200" dirty="0"/>
              <a:t>"</a:t>
            </a:r>
            <a:r>
              <a:rPr lang="zh-TW" altLang="en-US" sz="1200" dirty="0"/>
              <a:t>運用文字探勘在財經新聞內容即時偵測股價反轉時點之研究</a:t>
            </a:r>
            <a:r>
              <a:rPr lang="en-US" altLang="zh-TW" sz="1200" dirty="0"/>
              <a:t>" </a:t>
            </a:r>
            <a:r>
              <a:rPr lang="zh-TW" altLang="en-US" sz="1200" dirty="0"/>
              <a:t>的特徵詞列表</a:t>
            </a:r>
          </a:p>
        </p:txBody>
      </p:sp>
      <p:sp>
        <p:nvSpPr>
          <p:cNvPr id="2" name="投影片編號版面配置區 1">
            <a:extLst>
              <a:ext uri="{FF2B5EF4-FFF2-40B4-BE49-F238E27FC236}">
                <a16:creationId xmlns:a16="http://schemas.microsoft.com/office/drawing/2014/main" id="{B0C99868-94EF-CB15-D1AC-C889AE98FCE3}"/>
              </a:ext>
            </a:extLst>
          </p:cNvPr>
          <p:cNvSpPr>
            <a:spLocks noGrp="1"/>
          </p:cNvSpPr>
          <p:nvPr>
            <p:ph type="sldNum" idx="12"/>
          </p:nvPr>
        </p:nvSpPr>
        <p:spPr/>
        <p:txBody>
          <a:bodyPr/>
          <a:lstStyle/>
          <a:p>
            <a:fld id="{00000000-1234-1234-1234-123412341234}" type="slidenum">
              <a:rPr lang="en-US" altLang="zh-TW" smtClean="0"/>
              <a:pPr/>
              <a:t>15</a:t>
            </a:fld>
            <a:endParaRPr lang="zh-TW" altLang="en-US"/>
          </a:p>
        </p:txBody>
      </p:sp>
      <p:sp>
        <p:nvSpPr>
          <p:cNvPr id="9" name="文字版面配置區 9">
            <a:extLst>
              <a:ext uri="{FF2B5EF4-FFF2-40B4-BE49-F238E27FC236}">
                <a16:creationId xmlns:a16="http://schemas.microsoft.com/office/drawing/2014/main" id="{005E6AF5-E838-AA5A-39C1-F8E29B870EFE}"/>
              </a:ext>
            </a:extLst>
          </p:cNvPr>
          <p:cNvSpPr txBox="1">
            <a:spLocks/>
          </p:cNvSpPr>
          <p:nvPr/>
        </p:nvSpPr>
        <p:spPr>
          <a:xfrm>
            <a:off x="4494341" y="1238786"/>
            <a:ext cx="3203318" cy="464871"/>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w="12700" cap="flat" cmpd="sng" algn="ctr">
            <a:noFill/>
            <a:prstDash val="solid"/>
            <a:miter lim="800000"/>
          </a:ln>
          <a:effectLst/>
        </p:spPr>
        <p:txBody>
          <a:bodyPr vert="horz" lIns="91440" tIns="45720" rIns="91440" bIns="45720" rtlCol="0" anchor="ctr">
            <a:noAutofit/>
          </a:bodyPr>
          <a:lstStyle>
            <a:lvl1pPr marL="0" indent="0" algn="ctr" defTabSz="914400" rtl="0" eaLnBrk="1" latinLnBrk="0" hangingPunct="1">
              <a:lnSpc>
                <a:spcPct val="100000"/>
              </a:lnSpc>
              <a:spcBef>
                <a:spcPts val="0"/>
              </a:spcBef>
              <a:buFont typeface="Arial" panose="020B0604020202020204" pitchFamily="34" charset="0"/>
              <a:buNone/>
              <a:defRPr lang="en-US" sz="1400" kern="1200" spc="300" baseline="0" dirty="0">
                <a:solidFill>
                  <a:schemeClr val="lt1"/>
                </a:solidFill>
                <a:latin typeface="Microsoft JhengHei UI" panose="020B0604030504040204" pitchFamily="34" charset="-120"/>
                <a:ea typeface="Microsoft JhengHei UI" panose="020B0604030504040204" pitchFamily="34" charset="-120"/>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lt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lt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lt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r>
              <a:rPr lang="zh-TW" altLang="en-US" dirty="0"/>
              <a:t>建立正負向情緒字典</a:t>
            </a:r>
            <a:r>
              <a:rPr lang="zh-TW" altLang="en-US" sz="1400" dirty="0"/>
              <a:t> </a:t>
            </a:r>
            <a:endParaRPr lang="zh-TW" altLang="en-US" dirty="0"/>
          </a:p>
        </p:txBody>
      </p:sp>
      <p:sp>
        <p:nvSpPr>
          <p:cNvPr id="12" name="標題 7">
            <a:extLst>
              <a:ext uri="{FF2B5EF4-FFF2-40B4-BE49-F238E27FC236}">
                <a16:creationId xmlns:a16="http://schemas.microsoft.com/office/drawing/2014/main" id="{78BB07E9-FF6F-D24C-7EBD-8769574CA800}"/>
              </a:ext>
            </a:extLst>
          </p:cNvPr>
          <p:cNvSpPr txBox="1">
            <a:spLocks/>
          </p:cNvSpPr>
          <p:nvPr/>
        </p:nvSpPr>
        <p:spPr>
          <a:xfrm>
            <a:off x="-2" y="33555"/>
            <a:ext cx="3556933" cy="398837"/>
          </a:xfrm>
          <a:prstGeom prst="rect">
            <a:avLst/>
          </a:prstGeom>
        </p:spPr>
        <p:txBody>
          <a:bodyPr spcFirstLastPara="1" vert="horz" wrap="square" lIns="91425" tIns="91425" rIns="91425" bIns="91425" rtlCol="0" anchor="t" anchorCtr="0">
            <a:normAutofit/>
          </a:bodyPr>
          <a:lstStyle>
            <a:lvl1pPr lvl="0" algn="ctr" defTabSz="914400" rtl="0" eaLnBrk="1" latinLnBrk="0" hangingPunct="1">
              <a:lnSpc>
                <a:spcPct val="100000"/>
              </a:lnSpc>
              <a:spcBef>
                <a:spcPts val="0"/>
              </a:spcBef>
              <a:spcAft>
                <a:spcPts val="0"/>
              </a:spcAft>
              <a:buSzPts val="2800"/>
              <a:buNone/>
              <a:defRPr sz="3600" kern="1200" cap="all" baseline="0">
                <a:solidFill>
                  <a:schemeClr val="tx1"/>
                </a:solidFill>
                <a:latin typeface="Microsoft JhengHei UI" panose="020B0604030504040204" pitchFamily="34" charset="-120"/>
                <a:ea typeface="Microsoft JhengHei UI" panose="020B0604030504040204" pitchFamily="34" charset="-120"/>
                <a:cs typeface="+mj-c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pPr algn="l"/>
            <a:r>
              <a:rPr lang="en-US" altLang="zh-TW" sz="1400" dirty="0"/>
              <a:t>&gt;</a:t>
            </a:r>
            <a:r>
              <a:rPr lang="zh-TW" altLang="en-US" sz="1400" dirty="0"/>
              <a:t>野村第三組</a:t>
            </a:r>
            <a:r>
              <a:rPr lang="en-US" altLang="zh-TW" sz="1400" dirty="0"/>
              <a:t>/</a:t>
            </a:r>
            <a:r>
              <a:rPr lang="zh-TW" altLang="en-US" sz="1400" dirty="0"/>
              <a:t>資料清理</a:t>
            </a:r>
            <a:r>
              <a:rPr lang="en-US" altLang="zh-TW" sz="1400" dirty="0"/>
              <a:t>/</a:t>
            </a:r>
            <a:r>
              <a:rPr lang="zh-TW" altLang="en-US" sz="1400" dirty="0"/>
              <a:t>正負向情緒字典</a:t>
            </a:r>
            <a:endParaRPr lang="en-US" altLang="zh-TW" sz="1400" dirty="0"/>
          </a:p>
        </p:txBody>
      </p:sp>
    </p:spTree>
    <p:extLst>
      <p:ext uri="{BB962C8B-B14F-4D97-AF65-F5344CB8AC3E}">
        <p14:creationId xmlns:p14="http://schemas.microsoft.com/office/powerpoint/2010/main" val="3896574385"/>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24"/>
          <p:cNvSpPr txBox="1">
            <a:spLocks noGrp="1"/>
          </p:cNvSpPr>
          <p:nvPr>
            <p:ph type="title"/>
          </p:nvPr>
        </p:nvSpPr>
        <p:spPr>
          <a:xfrm>
            <a:off x="619700" y="362033"/>
            <a:ext cx="11360800" cy="763600"/>
          </a:xfrm>
          <a:prstGeom prst="rect">
            <a:avLst/>
          </a:prstGeom>
        </p:spPr>
        <p:txBody>
          <a:bodyPr spcFirstLastPara="1" vert="horz" wrap="square" lIns="121900" tIns="121900" rIns="121900" bIns="121900" rtlCol="0" anchor="t" anchorCtr="0">
            <a:normAutofit/>
          </a:bodyPr>
          <a:lstStyle/>
          <a:p>
            <a:r>
              <a:rPr lang="zh-TW" altLang="en-US" sz="3200" b="1" dirty="0"/>
              <a:t>持股名稱整理</a:t>
            </a:r>
            <a:endParaRPr sz="3200" b="1" dirty="0"/>
          </a:p>
        </p:txBody>
      </p:sp>
      <p:pic>
        <p:nvPicPr>
          <p:cNvPr id="136" name="Google Shape;136;p24"/>
          <p:cNvPicPr preferRelativeResize="0"/>
          <p:nvPr/>
        </p:nvPicPr>
        <p:blipFill rotWithShape="1">
          <a:blip r:embed="rId3">
            <a:alphaModFix/>
          </a:blip>
          <a:srcRect t="1090"/>
          <a:stretch/>
        </p:blipFill>
        <p:spPr>
          <a:xfrm>
            <a:off x="843189" y="2067242"/>
            <a:ext cx="10572731" cy="4187487"/>
          </a:xfrm>
          <a:prstGeom prst="rect">
            <a:avLst/>
          </a:prstGeom>
          <a:noFill/>
          <a:ln>
            <a:noFill/>
          </a:ln>
        </p:spPr>
      </p:pic>
      <p:sp>
        <p:nvSpPr>
          <p:cNvPr id="2" name="投影片編號版面配置區 1">
            <a:extLst>
              <a:ext uri="{FF2B5EF4-FFF2-40B4-BE49-F238E27FC236}">
                <a16:creationId xmlns:a16="http://schemas.microsoft.com/office/drawing/2014/main" id="{96FBAE23-49D5-59C1-9C17-F0FCBD93E097}"/>
              </a:ext>
            </a:extLst>
          </p:cNvPr>
          <p:cNvSpPr>
            <a:spLocks noGrp="1"/>
          </p:cNvSpPr>
          <p:nvPr>
            <p:ph type="sldNum" idx="12"/>
          </p:nvPr>
        </p:nvSpPr>
        <p:spPr/>
        <p:txBody>
          <a:bodyPr/>
          <a:lstStyle/>
          <a:p>
            <a:fld id="{00000000-1234-1234-1234-123412341234}" type="slidenum">
              <a:rPr lang="en-US" altLang="zh-TW" smtClean="0"/>
              <a:pPr/>
              <a:t>16</a:t>
            </a:fld>
            <a:endParaRPr lang="zh-TW" altLang="en-US"/>
          </a:p>
        </p:txBody>
      </p:sp>
      <p:sp>
        <p:nvSpPr>
          <p:cNvPr id="7" name="文字版面配置區 9">
            <a:extLst>
              <a:ext uri="{FF2B5EF4-FFF2-40B4-BE49-F238E27FC236}">
                <a16:creationId xmlns:a16="http://schemas.microsoft.com/office/drawing/2014/main" id="{B60CE9F7-3407-62FB-30C3-ED086292D629}"/>
              </a:ext>
            </a:extLst>
          </p:cNvPr>
          <p:cNvSpPr txBox="1">
            <a:spLocks/>
          </p:cNvSpPr>
          <p:nvPr/>
        </p:nvSpPr>
        <p:spPr>
          <a:xfrm>
            <a:off x="1627676" y="1185265"/>
            <a:ext cx="8936647" cy="464871"/>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w="12700" cap="flat" cmpd="sng" algn="ctr">
            <a:noFill/>
            <a:prstDash val="solid"/>
            <a:miter lim="800000"/>
          </a:ln>
          <a:effectLst/>
        </p:spPr>
        <p:txBody>
          <a:bodyPr vert="horz" lIns="91440" tIns="45720" rIns="91440" bIns="45720" rtlCol="0" anchor="ctr">
            <a:noAutofit/>
          </a:bodyPr>
          <a:lstStyle>
            <a:lvl1pPr marL="0" indent="0" algn="ctr" defTabSz="914400" rtl="0" eaLnBrk="1" latinLnBrk="0" hangingPunct="1">
              <a:lnSpc>
                <a:spcPct val="100000"/>
              </a:lnSpc>
              <a:spcBef>
                <a:spcPts val="0"/>
              </a:spcBef>
              <a:buFont typeface="Arial" panose="020B0604020202020204" pitchFamily="34" charset="0"/>
              <a:buNone/>
              <a:defRPr lang="en-US" sz="1400" kern="1200" spc="300" baseline="0" dirty="0">
                <a:solidFill>
                  <a:schemeClr val="lt1"/>
                </a:solidFill>
                <a:latin typeface="Microsoft JhengHei UI" panose="020B0604030504040204" pitchFamily="34" charset="-120"/>
                <a:ea typeface="Microsoft JhengHei UI" panose="020B0604030504040204" pitchFamily="34" charset="-120"/>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lt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lt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lt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r>
              <a:rPr lang="zh-TW" altLang="en-US" dirty="0"/>
              <a:t>因新聞、論壇經常會使用簡稱來代替全名，而簡單調整基金的十大持股資料</a:t>
            </a:r>
          </a:p>
        </p:txBody>
      </p:sp>
      <p:sp>
        <p:nvSpPr>
          <p:cNvPr id="9" name="標題 7">
            <a:extLst>
              <a:ext uri="{FF2B5EF4-FFF2-40B4-BE49-F238E27FC236}">
                <a16:creationId xmlns:a16="http://schemas.microsoft.com/office/drawing/2014/main" id="{586E2853-935C-7758-4D29-EED90A627931}"/>
              </a:ext>
            </a:extLst>
          </p:cNvPr>
          <p:cNvSpPr txBox="1">
            <a:spLocks/>
          </p:cNvSpPr>
          <p:nvPr/>
        </p:nvSpPr>
        <p:spPr>
          <a:xfrm>
            <a:off x="-2" y="33555"/>
            <a:ext cx="3556933" cy="398837"/>
          </a:xfrm>
          <a:prstGeom prst="rect">
            <a:avLst/>
          </a:prstGeom>
        </p:spPr>
        <p:txBody>
          <a:bodyPr spcFirstLastPara="1" vert="horz" wrap="square" lIns="91425" tIns="91425" rIns="91425" bIns="91425" rtlCol="0" anchor="t" anchorCtr="0">
            <a:normAutofit/>
          </a:bodyPr>
          <a:lstStyle>
            <a:lvl1pPr lvl="0" algn="ctr" defTabSz="914400" rtl="0" eaLnBrk="1" latinLnBrk="0" hangingPunct="1">
              <a:lnSpc>
                <a:spcPct val="100000"/>
              </a:lnSpc>
              <a:spcBef>
                <a:spcPts val="0"/>
              </a:spcBef>
              <a:spcAft>
                <a:spcPts val="0"/>
              </a:spcAft>
              <a:buSzPts val="2800"/>
              <a:buNone/>
              <a:defRPr sz="3600" kern="1200" cap="all" baseline="0">
                <a:solidFill>
                  <a:schemeClr val="tx1"/>
                </a:solidFill>
                <a:latin typeface="Microsoft JhengHei UI" panose="020B0604030504040204" pitchFamily="34" charset="-120"/>
                <a:ea typeface="Microsoft JhengHei UI" panose="020B0604030504040204" pitchFamily="34" charset="-120"/>
                <a:cs typeface="+mj-c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pPr algn="l"/>
            <a:r>
              <a:rPr lang="en-US" altLang="zh-TW" sz="1400" dirty="0"/>
              <a:t>&gt;</a:t>
            </a:r>
            <a:r>
              <a:rPr lang="zh-TW" altLang="en-US" sz="1400" dirty="0"/>
              <a:t>野村第三組</a:t>
            </a:r>
            <a:r>
              <a:rPr lang="en-US" altLang="zh-TW" sz="1400" dirty="0"/>
              <a:t>/</a:t>
            </a:r>
            <a:r>
              <a:rPr lang="zh-TW" altLang="en-US" sz="1400" dirty="0"/>
              <a:t>資料清理</a:t>
            </a:r>
            <a:r>
              <a:rPr lang="en-US" altLang="zh-TW" sz="1400" dirty="0"/>
              <a:t>/</a:t>
            </a:r>
            <a:r>
              <a:rPr lang="zh-TW" altLang="en-US" sz="1400" dirty="0"/>
              <a:t>正負向情緒字典</a:t>
            </a:r>
            <a:endParaRPr lang="en-US" altLang="zh-TW" sz="1400" dirty="0"/>
          </a:p>
        </p:txBody>
      </p:sp>
    </p:spTree>
    <p:extLst>
      <p:ext uri="{BB962C8B-B14F-4D97-AF65-F5344CB8AC3E}">
        <p14:creationId xmlns:p14="http://schemas.microsoft.com/office/powerpoint/2010/main" val="2363112"/>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pic>
        <p:nvPicPr>
          <p:cNvPr id="143" name="Google Shape;143;p25"/>
          <p:cNvPicPr preferRelativeResize="0"/>
          <p:nvPr/>
        </p:nvPicPr>
        <p:blipFill>
          <a:blip r:embed="rId3">
            <a:alphaModFix/>
          </a:blip>
          <a:stretch>
            <a:fillRect/>
          </a:stretch>
        </p:blipFill>
        <p:spPr>
          <a:xfrm>
            <a:off x="978999" y="1638782"/>
            <a:ext cx="10055700" cy="3908733"/>
          </a:xfrm>
          <a:prstGeom prst="rect">
            <a:avLst/>
          </a:prstGeom>
          <a:noFill/>
          <a:ln>
            <a:noFill/>
          </a:ln>
        </p:spPr>
      </p:pic>
      <p:sp>
        <p:nvSpPr>
          <p:cNvPr id="141" name="Google Shape;141;p25"/>
          <p:cNvSpPr txBox="1">
            <a:spLocks noGrp="1"/>
          </p:cNvSpPr>
          <p:nvPr>
            <p:ph type="title"/>
          </p:nvPr>
        </p:nvSpPr>
        <p:spPr>
          <a:xfrm>
            <a:off x="619733" y="307600"/>
            <a:ext cx="11360800" cy="763600"/>
          </a:xfrm>
          <a:prstGeom prst="rect">
            <a:avLst/>
          </a:prstGeom>
        </p:spPr>
        <p:txBody>
          <a:bodyPr spcFirstLastPara="1" vert="horz" wrap="square" lIns="121900" tIns="121900" rIns="121900" bIns="121900" rtlCol="0" anchor="t" anchorCtr="0">
            <a:normAutofit/>
          </a:bodyPr>
          <a:lstStyle/>
          <a:p>
            <a:r>
              <a:rPr lang="zh-TW" altLang="en-US" sz="3200" b="1" dirty="0"/>
              <a:t>中文斷詞－新聞、論壇資料</a:t>
            </a:r>
            <a:endParaRPr sz="3200" b="1" dirty="0"/>
          </a:p>
        </p:txBody>
      </p:sp>
      <p:sp>
        <p:nvSpPr>
          <p:cNvPr id="2" name="投影片編號版面配置區 1">
            <a:extLst>
              <a:ext uri="{FF2B5EF4-FFF2-40B4-BE49-F238E27FC236}">
                <a16:creationId xmlns:a16="http://schemas.microsoft.com/office/drawing/2014/main" id="{D2BA22EC-AEFA-98E8-AA56-AADCD43D9390}"/>
              </a:ext>
            </a:extLst>
          </p:cNvPr>
          <p:cNvSpPr>
            <a:spLocks noGrp="1"/>
          </p:cNvSpPr>
          <p:nvPr>
            <p:ph type="sldNum" idx="12"/>
          </p:nvPr>
        </p:nvSpPr>
        <p:spPr/>
        <p:txBody>
          <a:bodyPr/>
          <a:lstStyle/>
          <a:p>
            <a:fld id="{00000000-1234-1234-1234-123412341234}" type="slidenum">
              <a:rPr lang="en-US" altLang="zh-TW" smtClean="0"/>
              <a:pPr/>
              <a:t>17</a:t>
            </a:fld>
            <a:endParaRPr lang="zh-TW" altLang="en-US"/>
          </a:p>
        </p:txBody>
      </p:sp>
      <p:sp>
        <p:nvSpPr>
          <p:cNvPr id="7" name="標題 7">
            <a:extLst>
              <a:ext uri="{FF2B5EF4-FFF2-40B4-BE49-F238E27FC236}">
                <a16:creationId xmlns:a16="http://schemas.microsoft.com/office/drawing/2014/main" id="{A0BFB0B1-733C-AAE2-B96B-3984C117393E}"/>
              </a:ext>
            </a:extLst>
          </p:cNvPr>
          <p:cNvSpPr txBox="1">
            <a:spLocks/>
          </p:cNvSpPr>
          <p:nvPr/>
        </p:nvSpPr>
        <p:spPr>
          <a:xfrm>
            <a:off x="-2" y="33555"/>
            <a:ext cx="3556933" cy="398837"/>
          </a:xfrm>
          <a:prstGeom prst="rect">
            <a:avLst/>
          </a:prstGeom>
        </p:spPr>
        <p:txBody>
          <a:bodyPr spcFirstLastPara="1" vert="horz" wrap="square" lIns="91425" tIns="91425" rIns="91425" bIns="91425" rtlCol="0" anchor="t" anchorCtr="0">
            <a:normAutofit/>
          </a:bodyPr>
          <a:lstStyle>
            <a:lvl1pPr lvl="0" algn="ctr" defTabSz="914400" rtl="0" eaLnBrk="1" latinLnBrk="0" hangingPunct="1">
              <a:lnSpc>
                <a:spcPct val="100000"/>
              </a:lnSpc>
              <a:spcBef>
                <a:spcPts val="0"/>
              </a:spcBef>
              <a:spcAft>
                <a:spcPts val="0"/>
              </a:spcAft>
              <a:buSzPts val="2800"/>
              <a:buNone/>
              <a:defRPr sz="3600" kern="1200" cap="all" baseline="0">
                <a:solidFill>
                  <a:schemeClr val="tx1"/>
                </a:solidFill>
                <a:latin typeface="Microsoft JhengHei UI" panose="020B0604030504040204" pitchFamily="34" charset="-120"/>
                <a:ea typeface="Microsoft JhengHei UI" panose="020B0604030504040204" pitchFamily="34" charset="-120"/>
                <a:cs typeface="+mj-c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pPr algn="l"/>
            <a:r>
              <a:rPr lang="en-US" altLang="zh-TW" sz="1400" dirty="0"/>
              <a:t>&gt;</a:t>
            </a:r>
            <a:r>
              <a:rPr lang="zh-TW" altLang="en-US" sz="1400" dirty="0"/>
              <a:t>野村第三組</a:t>
            </a:r>
            <a:r>
              <a:rPr lang="en-US" altLang="zh-TW" sz="1400" dirty="0"/>
              <a:t>/</a:t>
            </a:r>
            <a:r>
              <a:rPr lang="zh-TW" altLang="en-US" sz="1400" dirty="0"/>
              <a:t>資料清理</a:t>
            </a:r>
            <a:r>
              <a:rPr lang="en-US" altLang="zh-TW" sz="1400" dirty="0"/>
              <a:t>/</a:t>
            </a:r>
            <a:r>
              <a:rPr lang="zh-TW" altLang="en-US" sz="1400" dirty="0"/>
              <a:t>正負向情緒字典</a:t>
            </a:r>
            <a:endParaRPr lang="en-US" altLang="zh-TW" sz="1400" dirty="0"/>
          </a:p>
        </p:txBody>
      </p:sp>
      <p:sp>
        <p:nvSpPr>
          <p:cNvPr id="8" name="文字版面配置區 9">
            <a:extLst>
              <a:ext uri="{FF2B5EF4-FFF2-40B4-BE49-F238E27FC236}">
                <a16:creationId xmlns:a16="http://schemas.microsoft.com/office/drawing/2014/main" id="{D02EB817-26F4-9810-A9A3-E8BDE3008E62}"/>
              </a:ext>
            </a:extLst>
          </p:cNvPr>
          <p:cNvSpPr txBox="1">
            <a:spLocks/>
          </p:cNvSpPr>
          <p:nvPr/>
        </p:nvSpPr>
        <p:spPr>
          <a:xfrm>
            <a:off x="4177100" y="986669"/>
            <a:ext cx="4246066" cy="464871"/>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w="12700" cap="flat" cmpd="sng" algn="ctr">
            <a:noFill/>
            <a:prstDash val="solid"/>
            <a:miter lim="800000"/>
          </a:ln>
          <a:effectLst/>
        </p:spPr>
        <p:txBody>
          <a:bodyPr vert="horz" lIns="91440" tIns="45720" rIns="91440" bIns="45720" rtlCol="0" anchor="ctr">
            <a:noAutofit/>
          </a:bodyPr>
          <a:lstStyle>
            <a:lvl1pPr marL="0" indent="0" algn="ctr" defTabSz="914400" rtl="0" eaLnBrk="1" latinLnBrk="0" hangingPunct="1">
              <a:lnSpc>
                <a:spcPct val="100000"/>
              </a:lnSpc>
              <a:spcBef>
                <a:spcPts val="0"/>
              </a:spcBef>
              <a:buFont typeface="Arial" panose="020B0604020202020204" pitchFamily="34" charset="0"/>
              <a:buNone/>
              <a:defRPr lang="en-US" sz="1400" kern="1200" spc="300" baseline="0" dirty="0">
                <a:solidFill>
                  <a:schemeClr val="lt1"/>
                </a:solidFill>
                <a:latin typeface="Microsoft JhengHei UI" panose="020B0604030504040204" pitchFamily="34" charset="-120"/>
                <a:ea typeface="Microsoft JhengHei UI" panose="020B0604030504040204" pitchFamily="34" charset="-120"/>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lt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lt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lt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r>
              <a:rPr lang="zh-TW" altLang="en-US" dirty="0"/>
              <a:t>透過</a:t>
            </a:r>
            <a:r>
              <a:rPr lang="en-US" altLang="zh-TW" dirty="0"/>
              <a:t>CKIP</a:t>
            </a:r>
            <a:r>
              <a:rPr lang="zh-TW" altLang="en-US" dirty="0"/>
              <a:t>建立斷詞版的新聞、論壇資料</a:t>
            </a:r>
          </a:p>
        </p:txBody>
      </p:sp>
      <p:sp>
        <p:nvSpPr>
          <p:cNvPr id="10" name="文字方塊 9">
            <a:extLst>
              <a:ext uri="{FF2B5EF4-FFF2-40B4-BE49-F238E27FC236}">
                <a16:creationId xmlns:a16="http://schemas.microsoft.com/office/drawing/2014/main" id="{51ACD24E-17ED-D088-A84F-E042F4B5ECDA}"/>
              </a:ext>
            </a:extLst>
          </p:cNvPr>
          <p:cNvSpPr txBox="1"/>
          <p:nvPr/>
        </p:nvSpPr>
        <p:spPr>
          <a:xfrm>
            <a:off x="-2635392" y="6427289"/>
            <a:ext cx="8373262" cy="246221"/>
          </a:xfrm>
          <a:prstGeom prst="rect">
            <a:avLst/>
          </a:prstGeom>
          <a:noFill/>
        </p:spPr>
        <p:txBody>
          <a:bodyPr wrap="square">
            <a:spAutoFit/>
          </a:bodyPr>
          <a:lstStyle/>
          <a:p>
            <a:pPr algn="r"/>
            <a:r>
              <a:rPr lang="zh-TW" altLang="en-US" sz="1000" dirty="0"/>
              <a:t>資料來源｜自行整理的新聞、論壇資料，包含：鉅亨網國內</a:t>
            </a:r>
            <a:r>
              <a:rPr lang="en-US" altLang="zh-TW" sz="1000" dirty="0"/>
              <a:t>/</a:t>
            </a:r>
            <a:r>
              <a:rPr lang="zh-TW" altLang="en-US" sz="1000" dirty="0"/>
              <a:t>國際新聞、</a:t>
            </a:r>
            <a:r>
              <a:rPr lang="en-US" altLang="zh-TW" sz="1000" dirty="0" err="1"/>
              <a:t>Dcard</a:t>
            </a:r>
            <a:r>
              <a:rPr lang="zh-TW" altLang="en-US" sz="1000" dirty="0"/>
              <a:t>基金版、</a:t>
            </a:r>
            <a:r>
              <a:rPr lang="en-US" altLang="zh-TW" sz="1000" dirty="0"/>
              <a:t>PTT</a:t>
            </a:r>
            <a:r>
              <a:rPr lang="zh-TW" altLang="en-US" sz="1000" dirty="0"/>
              <a:t>基金版</a:t>
            </a:r>
          </a:p>
        </p:txBody>
      </p:sp>
    </p:spTree>
    <p:extLst>
      <p:ext uri="{BB962C8B-B14F-4D97-AF65-F5344CB8AC3E}">
        <p14:creationId xmlns:p14="http://schemas.microsoft.com/office/powerpoint/2010/main" val="1329021900"/>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25"/>
          <p:cNvSpPr txBox="1">
            <a:spLocks noGrp="1"/>
          </p:cNvSpPr>
          <p:nvPr>
            <p:ph type="title"/>
          </p:nvPr>
        </p:nvSpPr>
        <p:spPr>
          <a:xfrm>
            <a:off x="481314" y="245946"/>
            <a:ext cx="11360800" cy="763600"/>
          </a:xfrm>
          <a:prstGeom prst="rect">
            <a:avLst/>
          </a:prstGeom>
        </p:spPr>
        <p:txBody>
          <a:bodyPr spcFirstLastPara="1" vert="horz" wrap="square" lIns="121900" tIns="121900" rIns="121900" bIns="121900" rtlCol="0" anchor="t" anchorCtr="0">
            <a:normAutofit/>
          </a:bodyPr>
          <a:lstStyle/>
          <a:p>
            <a:r>
              <a:rPr lang="zh-TW" altLang="en-US" sz="3200" b="1" dirty="0"/>
              <a:t>情緒分數</a:t>
            </a:r>
            <a:endParaRPr sz="3200" b="1" dirty="0"/>
          </a:p>
        </p:txBody>
      </p:sp>
      <p:sp>
        <p:nvSpPr>
          <p:cNvPr id="2" name="投影片編號版面配置區 1">
            <a:extLst>
              <a:ext uri="{FF2B5EF4-FFF2-40B4-BE49-F238E27FC236}">
                <a16:creationId xmlns:a16="http://schemas.microsoft.com/office/drawing/2014/main" id="{D2BA22EC-AEFA-98E8-AA56-AADCD43D9390}"/>
              </a:ext>
            </a:extLst>
          </p:cNvPr>
          <p:cNvSpPr>
            <a:spLocks noGrp="1"/>
          </p:cNvSpPr>
          <p:nvPr>
            <p:ph type="sldNum" idx="12"/>
          </p:nvPr>
        </p:nvSpPr>
        <p:spPr/>
        <p:txBody>
          <a:bodyPr/>
          <a:lstStyle/>
          <a:p>
            <a:fld id="{00000000-1234-1234-1234-123412341234}" type="slidenum">
              <a:rPr lang="en-US" altLang="zh-TW" smtClean="0"/>
              <a:pPr/>
              <a:t>18</a:t>
            </a:fld>
            <a:endParaRPr lang="zh-TW" altLang="en-US"/>
          </a:p>
        </p:txBody>
      </p:sp>
      <p:sp>
        <p:nvSpPr>
          <p:cNvPr id="7" name="標題 7">
            <a:extLst>
              <a:ext uri="{FF2B5EF4-FFF2-40B4-BE49-F238E27FC236}">
                <a16:creationId xmlns:a16="http://schemas.microsoft.com/office/drawing/2014/main" id="{A0BFB0B1-733C-AAE2-B96B-3984C117393E}"/>
              </a:ext>
            </a:extLst>
          </p:cNvPr>
          <p:cNvSpPr txBox="1">
            <a:spLocks/>
          </p:cNvSpPr>
          <p:nvPr/>
        </p:nvSpPr>
        <p:spPr>
          <a:xfrm>
            <a:off x="-1" y="33555"/>
            <a:ext cx="3348991" cy="398837"/>
          </a:xfrm>
          <a:prstGeom prst="rect">
            <a:avLst/>
          </a:prstGeom>
        </p:spPr>
        <p:txBody>
          <a:bodyPr spcFirstLastPara="1" vert="horz" wrap="square" lIns="91425" tIns="91425" rIns="91425" bIns="91425" rtlCol="0" anchor="t" anchorCtr="0">
            <a:noAutofit/>
          </a:bodyPr>
          <a:lstStyle>
            <a:lvl1pPr lvl="0" algn="ctr" defTabSz="914400" rtl="0" eaLnBrk="1" latinLnBrk="0" hangingPunct="1">
              <a:lnSpc>
                <a:spcPct val="100000"/>
              </a:lnSpc>
              <a:spcBef>
                <a:spcPts val="0"/>
              </a:spcBef>
              <a:spcAft>
                <a:spcPts val="0"/>
              </a:spcAft>
              <a:buSzPts val="2800"/>
              <a:buNone/>
              <a:defRPr sz="3600" kern="1200" cap="all" baseline="0">
                <a:solidFill>
                  <a:schemeClr val="tx1"/>
                </a:solidFill>
                <a:latin typeface="Microsoft JhengHei UI" panose="020B0604030504040204" pitchFamily="34" charset="-120"/>
                <a:ea typeface="Microsoft JhengHei UI" panose="020B0604030504040204" pitchFamily="34" charset="-120"/>
                <a:cs typeface="+mj-c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pPr algn="l"/>
            <a:r>
              <a:rPr lang="en-US" altLang="zh-TW" sz="1400" dirty="0"/>
              <a:t>&gt;</a:t>
            </a:r>
            <a:r>
              <a:rPr lang="zh-TW" altLang="en-US" sz="1400" dirty="0"/>
              <a:t>野村第三組</a:t>
            </a:r>
            <a:r>
              <a:rPr lang="en-US" altLang="zh-TW" sz="1400" dirty="0"/>
              <a:t>/</a:t>
            </a:r>
            <a:r>
              <a:rPr lang="zh-TW" altLang="en-US" sz="1400" dirty="0"/>
              <a:t>資料清理</a:t>
            </a:r>
            <a:r>
              <a:rPr lang="en-US" altLang="zh-TW" sz="1400" dirty="0"/>
              <a:t>/</a:t>
            </a:r>
            <a:r>
              <a:rPr lang="zh-TW" altLang="en-US" sz="1400" dirty="0"/>
              <a:t>正負向情緒字典</a:t>
            </a:r>
            <a:endParaRPr lang="en-US" altLang="zh-TW" sz="1400" dirty="0"/>
          </a:p>
        </p:txBody>
      </p:sp>
      <p:sp>
        <p:nvSpPr>
          <p:cNvPr id="8" name="文字版面配置區 9">
            <a:extLst>
              <a:ext uri="{FF2B5EF4-FFF2-40B4-BE49-F238E27FC236}">
                <a16:creationId xmlns:a16="http://schemas.microsoft.com/office/drawing/2014/main" id="{D02EB817-26F4-9810-A9A3-E8BDE3008E62}"/>
              </a:ext>
            </a:extLst>
          </p:cNvPr>
          <p:cNvSpPr txBox="1">
            <a:spLocks/>
          </p:cNvSpPr>
          <p:nvPr/>
        </p:nvSpPr>
        <p:spPr>
          <a:xfrm>
            <a:off x="4531534" y="931234"/>
            <a:ext cx="3537197" cy="464871"/>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w="12700" cap="flat" cmpd="sng" algn="ctr">
            <a:noFill/>
            <a:prstDash val="solid"/>
            <a:miter lim="800000"/>
          </a:ln>
          <a:effectLst/>
        </p:spPr>
        <p:txBody>
          <a:bodyPr vert="horz" lIns="91440" tIns="45720" rIns="91440" bIns="45720" rtlCol="0" anchor="ctr">
            <a:noAutofit/>
          </a:bodyPr>
          <a:lstStyle>
            <a:lvl1pPr marL="0" indent="0" algn="ctr" defTabSz="914400" rtl="0" eaLnBrk="1" latinLnBrk="0" hangingPunct="1">
              <a:lnSpc>
                <a:spcPct val="100000"/>
              </a:lnSpc>
              <a:spcBef>
                <a:spcPts val="0"/>
              </a:spcBef>
              <a:buFont typeface="Arial" panose="020B0604020202020204" pitchFamily="34" charset="0"/>
              <a:buNone/>
              <a:defRPr lang="en-US" sz="1400" kern="1200" spc="300" baseline="0" dirty="0">
                <a:solidFill>
                  <a:schemeClr val="lt1"/>
                </a:solidFill>
                <a:latin typeface="Microsoft JhengHei UI" panose="020B0604030504040204" pitchFamily="34" charset="-120"/>
                <a:ea typeface="Microsoft JhengHei UI" panose="020B0604030504040204" pitchFamily="34" charset="-120"/>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lt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lt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lt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r>
              <a:rPr lang="zh-TW" altLang="en-US" dirty="0"/>
              <a:t>計算各基金的正負向情緒分數</a:t>
            </a:r>
          </a:p>
        </p:txBody>
      </p:sp>
      <p:sp>
        <p:nvSpPr>
          <p:cNvPr id="11" name="文字方塊 10">
            <a:extLst>
              <a:ext uri="{FF2B5EF4-FFF2-40B4-BE49-F238E27FC236}">
                <a16:creationId xmlns:a16="http://schemas.microsoft.com/office/drawing/2014/main" id="{FD411BB9-A974-53BF-28FC-484F074C1AD6}"/>
              </a:ext>
            </a:extLst>
          </p:cNvPr>
          <p:cNvSpPr txBox="1"/>
          <p:nvPr/>
        </p:nvSpPr>
        <p:spPr>
          <a:xfrm>
            <a:off x="6606330" y="1939570"/>
            <a:ext cx="5235784" cy="3887346"/>
          </a:xfrm>
          <a:prstGeom prst="rect">
            <a:avLst/>
          </a:prstGeom>
          <a:noFill/>
        </p:spPr>
        <p:txBody>
          <a:bodyPr wrap="square">
            <a:spAutoFit/>
          </a:bodyPr>
          <a:lstStyle/>
          <a:p>
            <a:pPr marL="342900" indent="-342900">
              <a:lnSpc>
                <a:spcPct val="200000"/>
              </a:lnSpc>
              <a:buFont typeface="Arial" panose="020B0604020202020204" pitchFamily="34" charset="0"/>
              <a:buChar char="•"/>
            </a:pPr>
            <a:r>
              <a:rPr kumimoji="1" lang="zh-TW" altLang="en-US" sz="1800" dirty="0">
                <a:latin typeface="Microsoft JhengHei UI" panose="020B0604030504040204" pitchFamily="34" charset="-120"/>
                <a:ea typeface="Microsoft JhengHei UI" panose="020B0604030504040204" pitchFamily="34" charset="-120"/>
              </a:rPr>
              <a:t>計算資料：</a:t>
            </a:r>
            <a:endParaRPr kumimoji="1" lang="en-US" altLang="zh-TW" sz="1800" dirty="0">
              <a:latin typeface="Microsoft JhengHei UI" panose="020B0604030504040204" pitchFamily="34" charset="-120"/>
              <a:ea typeface="Microsoft JhengHei UI" panose="020B0604030504040204" pitchFamily="34" charset="-120"/>
            </a:endParaRPr>
          </a:p>
          <a:p>
            <a:pPr marL="800100" lvl="1" indent="-342900">
              <a:lnSpc>
                <a:spcPct val="200000"/>
              </a:lnSpc>
              <a:buFont typeface="+mj-lt"/>
              <a:buAutoNum type="arabicPeriod"/>
            </a:pPr>
            <a:r>
              <a:rPr kumimoji="1" lang="zh-TW" altLang="en-US" dirty="0">
                <a:latin typeface="Microsoft JhengHei UI" panose="020B0604030504040204" pitchFamily="34" charset="-120"/>
                <a:ea typeface="Microsoft JhengHei UI" panose="020B0604030504040204" pitchFamily="34" charset="-120"/>
              </a:rPr>
              <a:t>鉅亨網國內</a:t>
            </a:r>
            <a:r>
              <a:rPr kumimoji="1" lang="en-US" altLang="zh-TW" dirty="0">
                <a:latin typeface="Microsoft JhengHei UI" panose="020B0604030504040204" pitchFamily="34" charset="-120"/>
                <a:ea typeface="Microsoft JhengHei UI" panose="020B0604030504040204" pitchFamily="34" charset="-120"/>
              </a:rPr>
              <a:t>/</a:t>
            </a:r>
            <a:r>
              <a:rPr kumimoji="1" lang="zh-TW" altLang="en-US" dirty="0">
                <a:latin typeface="Microsoft JhengHei UI" panose="020B0604030504040204" pitchFamily="34" charset="-120"/>
                <a:ea typeface="Microsoft JhengHei UI" panose="020B0604030504040204" pitchFamily="34" charset="-120"/>
              </a:rPr>
              <a:t>國際新聞</a:t>
            </a:r>
            <a:r>
              <a:rPr lang="zh-TW" altLang="en-US" dirty="0">
                <a:latin typeface="Microsoft JhengHei UI" panose="020B0604030504040204" pitchFamily="34" charset="-120"/>
                <a:ea typeface="Microsoft JhengHei UI" panose="020B0604030504040204" pitchFamily="34" charset="-120"/>
              </a:rPr>
              <a:t>（斷詞版） </a:t>
            </a:r>
            <a:endParaRPr lang="en-US" altLang="zh-TW" dirty="0">
              <a:latin typeface="Microsoft JhengHei UI" panose="020B0604030504040204" pitchFamily="34" charset="-120"/>
              <a:ea typeface="Microsoft JhengHei UI" panose="020B0604030504040204" pitchFamily="34" charset="-120"/>
            </a:endParaRPr>
          </a:p>
          <a:p>
            <a:pPr marL="800100" lvl="1" indent="-342900">
              <a:lnSpc>
                <a:spcPct val="200000"/>
              </a:lnSpc>
              <a:buFont typeface="+mj-lt"/>
              <a:buAutoNum type="arabicPeriod"/>
            </a:pPr>
            <a:r>
              <a:rPr kumimoji="1" lang="en-US" altLang="zh-TW" dirty="0" err="1">
                <a:latin typeface="Microsoft JhengHei UI" panose="020B0604030504040204" pitchFamily="34" charset="-120"/>
                <a:ea typeface="Microsoft JhengHei UI" panose="020B0604030504040204" pitchFamily="34" charset="-120"/>
              </a:rPr>
              <a:t>Dcard</a:t>
            </a:r>
            <a:r>
              <a:rPr kumimoji="1" lang="zh-TW" altLang="en-US" dirty="0">
                <a:latin typeface="Microsoft JhengHei UI" panose="020B0604030504040204" pitchFamily="34" charset="-120"/>
                <a:ea typeface="Microsoft JhengHei UI" panose="020B0604030504040204" pitchFamily="34" charset="-120"/>
              </a:rPr>
              <a:t>基金版</a:t>
            </a:r>
            <a:r>
              <a:rPr lang="zh-TW" altLang="en-US" dirty="0">
                <a:latin typeface="Microsoft JhengHei UI" panose="020B0604030504040204" pitchFamily="34" charset="-120"/>
                <a:ea typeface="Microsoft JhengHei UI" panose="020B0604030504040204" pitchFamily="34" charset="-120"/>
              </a:rPr>
              <a:t>（斷詞版） </a:t>
            </a:r>
            <a:endParaRPr lang="en-US" altLang="zh-TW" dirty="0">
              <a:latin typeface="Microsoft JhengHei UI" panose="020B0604030504040204" pitchFamily="34" charset="-120"/>
              <a:ea typeface="Microsoft JhengHei UI" panose="020B0604030504040204" pitchFamily="34" charset="-120"/>
            </a:endParaRPr>
          </a:p>
          <a:p>
            <a:pPr marL="800100" lvl="1" indent="-342900">
              <a:lnSpc>
                <a:spcPct val="200000"/>
              </a:lnSpc>
              <a:buFont typeface="+mj-lt"/>
              <a:buAutoNum type="arabicPeriod"/>
            </a:pPr>
            <a:r>
              <a:rPr kumimoji="1" lang="en-US" altLang="zh-TW" dirty="0">
                <a:latin typeface="Microsoft JhengHei UI" panose="020B0604030504040204" pitchFamily="34" charset="-120"/>
                <a:ea typeface="Microsoft JhengHei UI" panose="020B0604030504040204" pitchFamily="34" charset="-120"/>
              </a:rPr>
              <a:t>PTT</a:t>
            </a:r>
            <a:r>
              <a:rPr kumimoji="1" lang="zh-TW" altLang="en-US" dirty="0">
                <a:latin typeface="Microsoft JhengHei UI" panose="020B0604030504040204" pitchFamily="34" charset="-120"/>
                <a:ea typeface="Microsoft JhengHei UI" panose="020B0604030504040204" pitchFamily="34" charset="-120"/>
              </a:rPr>
              <a:t>基金版</a:t>
            </a:r>
            <a:r>
              <a:rPr lang="zh-TW" altLang="en-US" dirty="0">
                <a:latin typeface="Microsoft JhengHei UI" panose="020B0604030504040204" pitchFamily="34" charset="-120"/>
                <a:ea typeface="Microsoft JhengHei UI" panose="020B0604030504040204" pitchFamily="34" charset="-120"/>
              </a:rPr>
              <a:t>（斷詞版）</a:t>
            </a:r>
            <a:endParaRPr kumimoji="1" lang="en-US" altLang="zh-TW" dirty="0">
              <a:latin typeface="Microsoft JhengHei UI" panose="020B0604030504040204" pitchFamily="34" charset="-120"/>
              <a:ea typeface="Microsoft JhengHei UI" panose="020B0604030504040204" pitchFamily="34" charset="-120"/>
            </a:endParaRPr>
          </a:p>
          <a:p>
            <a:pPr marL="342900" indent="-342900">
              <a:lnSpc>
                <a:spcPct val="200000"/>
              </a:lnSpc>
              <a:buFont typeface="Arial" panose="020B0604020202020204" pitchFamily="34" charset="0"/>
              <a:buChar char="•"/>
            </a:pPr>
            <a:r>
              <a:rPr kumimoji="1" lang="zh-TW" altLang="en-US" sz="1800" dirty="0">
                <a:latin typeface="Microsoft JhengHei UI" panose="020B0604030504040204" pitchFamily="34" charset="-120"/>
                <a:ea typeface="Microsoft JhengHei UI" panose="020B0604030504040204" pitchFamily="34" charset="-120"/>
              </a:rPr>
              <a:t>關鍵字篩選：</a:t>
            </a:r>
            <a:endParaRPr kumimoji="1" lang="en-US" altLang="zh-TW" sz="1800" dirty="0">
              <a:latin typeface="Microsoft JhengHei UI" panose="020B0604030504040204" pitchFamily="34" charset="-120"/>
              <a:ea typeface="Microsoft JhengHei UI" panose="020B0604030504040204" pitchFamily="34" charset="-120"/>
            </a:endParaRPr>
          </a:p>
          <a:p>
            <a:pPr marL="800100" lvl="1" indent="-342900">
              <a:lnSpc>
                <a:spcPct val="200000"/>
              </a:lnSpc>
              <a:buFont typeface="+mj-lt"/>
              <a:buAutoNum type="arabicPeriod"/>
            </a:pPr>
            <a:r>
              <a:rPr kumimoji="1" lang="zh-TW" altLang="en-US" dirty="0">
                <a:latin typeface="Microsoft JhengHei UI" panose="020B0604030504040204" pitchFamily="34" charset="-120"/>
                <a:ea typeface="Microsoft JhengHei UI" panose="020B0604030504040204" pitchFamily="34" charset="-120"/>
              </a:rPr>
              <a:t>基金名稱</a:t>
            </a:r>
            <a:endParaRPr lang="en-US" altLang="zh-TW" dirty="0">
              <a:latin typeface="Microsoft JhengHei UI" panose="020B0604030504040204" pitchFamily="34" charset="-120"/>
              <a:ea typeface="Microsoft JhengHei UI" panose="020B0604030504040204" pitchFamily="34" charset="-120"/>
            </a:endParaRPr>
          </a:p>
          <a:p>
            <a:pPr marL="800100" lvl="1" indent="-342900">
              <a:lnSpc>
                <a:spcPct val="200000"/>
              </a:lnSpc>
              <a:buFont typeface="+mj-lt"/>
              <a:buAutoNum type="arabicPeriod"/>
            </a:pPr>
            <a:r>
              <a:rPr lang="zh-TW" altLang="en-US" dirty="0">
                <a:latin typeface="Microsoft JhengHei UI" panose="020B0604030504040204" pitchFamily="34" charset="-120"/>
                <a:ea typeface="Microsoft JhengHei UI" panose="020B0604030504040204" pitchFamily="34" charset="-120"/>
              </a:rPr>
              <a:t>各基金十大持股持股資料</a:t>
            </a:r>
            <a:endParaRPr kumimoji="1" lang="en-US" altLang="zh-TW" dirty="0">
              <a:latin typeface="Microsoft JhengHei UI" panose="020B0604030504040204" pitchFamily="34" charset="-120"/>
              <a:ea typeface="Microsoft JhengHei UI" panose="020B0604030504040204" pitchFamily="34" charset="-120"/>
            </a:endParaRPr>
          </a:p>
        </p:txBody>
      </p:sp>
      <p:pic>
        <p:nvPicPr>
          <p:cNvPr id="5" name="圖片 4" descr="一張含有 桌 的圖片&#10;&#10;自動產生的描述">
            <a:extLst>
              <a:ext uri="{FF2B5EF4-FFF2-40B4-BE49-F238E27FC236}">
                <a16:creationId xmlns:a16="http://schemas.microsoft.com/office/drawing/2014/main" id="{670F98F1-3331-A4A1-AF61-C73E75EEB209}"/>
              </a:ext>
            </a:extLst>
          </p:cNvPr>
          <p:cNvPicPr>
            <a:picLocks noChangeAspect="1"/>
          </p:cNvPicPr>
          <p:nvPr/>
        </p:nvPicPr>
        <p:blipFill rotWithShape="1">
          <a:blip r:embed="rId3"/>
          <a:srcRect l="1084" t="782" b="24837"/>
          <a:stretch/>
        </p:blipFill>
        <p:spPr>
          <a:xfrm>
            <a:off x="1409351" y="1680465"/>
            <a:ext cx="4820578" cy="4928533"/>
          </a:xfrm>
          <a:prstGeom prst="rect">
            <a:avLst/>
          </a:prstGeom>
        </p:spPr>
      </p:pic>
    </p:spTree>
    <p:extLst>
      <p:ext uri="{BB962C8B-B14F-4D97-AF65-F5344CB8AC3E}">
        <p14:creationId xmlns:p14="http://schemas.microsoft.com/office/powerpoint/2010/main" val="2917499136"/>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25"/>
          <p:cNvSpPr txBox="1">
            <a:spLocks noGrp="1"/>
          </p:cNvSpPr>
          <p:nvPr>
            <p:ph type="title"/>
          </p:nvPr>
        </p:nvSpPr>
        <p:spPr>
          <a:xfrm>
            <a:off x="267395" y="432392"/>
            <a:ext cx="11360800" cy="763600"/>
          </a:xfrm>
          <a:prstGeom prst="rect">
            <a:avLst/>
          </a:prstGeom>
        </p:spPr>
        <p:txBody>
          <a:bodyPr spcFirstLastPara="1" vert="horz" wrap="square" lIns="121900" tIns="121900" rIns="121900" bIns="121900" rtlCol="0" anchor="t" anchorCtr="0">
            <a:normAutofit/>
          </a:bodyPr>
          <a:lstStyle/>
          <a:p>
            <a:r>
              <a:rPr lang="zh-TW" altLang="en-US" sz="3200" b="1" dirty="0"/>
              <a:t>特徵欄位表格說明</a:t>
            </a:r>
            <a:endParaRPr sz="3200" b="1" dirty="0"/>
          </a:p>
        </p:txBody>
      </p:sp>
      <p:sp>
        <p:nvSpPr>
          <p:cNvPr id="2" name="投影片編號版面配置區 1">
            <a:extLst>
              <a:ext uri="{FF2B5EF4-FFF2-40B4-BE49-F238E27FC236}">
                <a16:creationId xmlns:a16="http://schemas.microsoft.com/office/drawing/2014/main" id="{D2BA22EC-AEFA-98E8-AA56-AADCD43D9390}"/>
              </a:ext>
            </a:extLst>
          </p:cNvPr>
          <p:cNvSpPr>
            <a:spLocks noGrp="1"/>
          </p:cNvSpPr>
          <p:nvPr>
            <p:ph type="sldNum" idx="12"/>
          </p:nvPr>
        </p:nvSpPr>
        <p:spPr/>
        <p:txBody>
          <a:bodyPr/>
          <a:lstStyle/>
          <a:p>
            <a:fld id="{00000000-1234-1234-1234-123412341234}" type="slidenum">
              <a:rPr lang="en-US" altLang="zh-TW" smtClean="0"/>
              <a:pPr/>
              <a:t>19</a:t>
            </a:fld>
            <a:endParaRPr lang="zh-TW" altLang="en-US"/>
          </a:p>
        </p:txBody>
      </p:sp>
      <p:sp>
        <p:nvSpPr>
          <p:cNvPr id="6" name="標題 7">
            <a:extLst>
              <a:ext uri="{FF2B5EF4-FFF2-40B4-BE49-F238E27FC236}">
                <a16:creationId xmlns:a16="http://schemas.microsoft.com/office/drawing/2014/main" id="{8E9B8E7D-A5CA-C706-B4A7-8BAAD62E9773}"/>
              </a:ext>
            </a:extLst>
          </p:cNvPr>
          <p:cNvSpPr txBox="1">
            <a:spLocks/>
          </p:cNvSpPr>
          <p:nvPr/>
        </p:nvSpPr>
        <p:spPr>
          <a:xfrm>
            <a:off x="0" y="33555"/>
            <a:ext cx="2013358" cy="398837"/>
          </a:xfrm>
          <a:prstGeom prst="rect">
            <a:avLst/>
          </a:prstGeom>
        </p:spPr>
        <p:txBody>
          <a:bodyPr spcFirstLastPara="1" vert="horz" wrap="square" lIns="91425" tIns="91425" rIns="91425" bIns="91425" rtlCol="0" anchor="t" anchorCtr="0">
            <a:normAutofit/>
          </a:bodyPr>
          <a:lstStyle>
            <a:lvl1pPr lvl="0" algn="ctr" defTabSz="914400" rtl="0" eaLnBrk="1" latinLnBrk="0" hangingPunct="1">
              <a:lnSpc>
                <a:spcPct val="100000"/>
              </a:lnSpc>
              <a:spcBef>
                <a:spcPts val="0"/>
              </a:spcBef>
              <a:spcAft>
                <a:spcPts val="0"/>
              </a:spcAft>
              <a:buSzPts val="2800"/>
              <a:buNone/>
              <a:defRPr sz="3600" kern="1200" cap="all" baseline="0">
                <a:solidFill>
                  <a:schemeClr val="tx1"/>
                </a:solidFill>
                <a:latin typeface="Microsoft JhengHei UI" panose="020B0604030504040204" pitchFamily="34" charset="-120"/>
                <a:ea typeface="Microsoft JhengHei UI" panose="020B0604030504040204" pitchFamily="34" charset="-120"/>
                <a:cs typeface="+mj-c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pPr algn="l"/>
            <a:r>
              <a:rPr lang="en-US" altLang="zh-TW" sz="1400" dirty="0"/>
              <a:t>&gt;</a:t>
            </a:r>
            <a:r>
              <a:rPr lang="zh-TW" altLang="en-US" sz="1400" dirty="0"/>
              <a:t>野村第三組</a:t>
            </a:r>
            <a:r>
              <a:rPr lang="en-US" altLang="zh-TW" sz="1400" dirty="0"/>
              <a:t>/</a:t>
            </a:r>
            <a:r>
              <a:rPr lang="zh-TW" altLang="en-US" sz="1400" dirty="0"/>
              <a:t>資料清理</a:t>
            </a:r>
            <a:endParaRPr lang="en-US" altLang="zh-TW" sz="1400" dirty="0"/>
          </a:p>
        </p:txBody>
      </p:sp>
      <p:pic>
        <p:nvPicPr>
          <p:cNvPr id="4" name="圖片 3">
            <a:extLst>
              <a:ext uri="{FF2B5EF4-FFF2-40B4-BE49-F238E27FC236}">
                <a16:creationId xmlns:a16="http://schemas.microsoft.com/office/drawing/2014/main" id="{A24DD7BF-9698-4EBC-63E3-11C8D182CCBC}"/>
              </a:ext>
            </a:extLst>
          </p:cNvPr>
          <p:cNvPicPr>
            <a:picLocks noChangeAspect="1"/>
          </p:cNvPicPr>
          <p:nvPr/>
        </p:nvPicPr>
        <p:blipFill>
          <a:blip r:embed="rId3"/>
          <a:stretch>
            <a:fillRect/>
          </a:stretch>
        </p:blipFill>
        <p:spPr>
          <a:xfrm>
            <a:off x="1751606" y="1697019"/>
            <a:ext cx="8392377" cy="3711322"/>
          </a:xfrm>
          <a:prstGeom prst="rect">
            <a:avLst/>
          </a:prstGeom>
        </p:spPr>
      </p:pic>
    </p:spTree>
    <p:extLst>
      <p:ext uri="{BB962C8B-B14F-4D97-AF65-F5344CB8AC3E}">
        <p14:creationId xmlns:p14="http://schemas.microsoft.com/office/powerpoint/2010/main" val="2840787563"/>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E3A87B3-0A27-4EE9-979E-B69581E476F0}"/>
              </a:ext>
            </a:extLst>
          </p:cNvPr>
          <p:cNvSpPr>
            <a:spLocks noGrp="1"/>
          </p:cNvSpPr>
          <p:nvPr>
            <p:ph type="title"/>
          </p:nvPr>
        </p:nvSpPr>
        <p:spPr/>
        <p:txBody>
          <a:bodyPr rtlCol="0"/>
          <a:lstStyle/>
          <a:p>
            <a:pPr rtl="0"/>
            <a:r>
              <a:rPr lang="zh-TW" altLang="en-US" sz="5000" b="1" dirty="0"/>
              <a:t>目錄</a:t>
            </a:r>
          </a:p>
        </p:txBody>
      </p:sp>
      <p:sp>
        <p:nvSpPr>
          <p:cNvPr id="6" name="文字版面配置區 5">
            <a:extLst>
              <a:ext uri="{FF2B5EF4-FFF2-40B4-BE49-F238E27FC236}">
                <a16:creationId xmlns:a16="http://schemas.microsoft.com/office/drawing/2014/main" id="{F3C89A40-EEAA-43AB-9A3A-B2CFDE450F1B}"/>
              </a:ext>
            </a:extLst>
          </p:cNvPr>
          <p:cNvSpPr>
            <a:spLocks noGrp="1"/>
          </p:cNvSpPr>
          <p:nvPr>
            <p:ph type="body" sz="quarter" idx="15"/>
          </p:nvPr>
        </p:nvSpPr>
        <p:spPr/>
        <p:txBody>
          <a:bodyPr rtlCol="0"/>
          <a:lstStyle/>
          <a:p>
            <a:pPr marL="285750" indent="-285750">
              <a:buFont typeface="Arial" panose="020B0604020202020204" pitchFamily="34" charset="0"/>
              <a:buChar char="•"/>
            </a:pPr>
            <a:r>
              <a:rPr lang="zh-TW" altLang="en-US" dirty="0"/>
              <a:t>專案目標</a:t>
            </a:r>
            <a:endParaRPr lang="en-US" altLang="zh-TW" dirty="0"/>
          </a:p>
          <a:p>
            <a:pPr marL="285750" indent="-285750">
              <a:buFont typeface="Arial" panose="020B0604020202020204" pitchFamily="34" charset="0"/>
              <a:buChar char="•"/>
            </a:pPr>
            <a:r>
              <a:rPr lang="zh-TW" altLang="en-US" dirty="0"/>
              <a:t>資料蒐集</a:t>
            </a:r>
            <a:endParaRPr lang="en-US" altLang="zh-TW" dirty="0"/>
          </a:p>
          <a:p>
            <a:pPr marL="285750" indent="-285750">
              <a:buFont typeface="Arial" panose="020B0604020202020204" pitchFamily="34" charset="0"/>
              <a:buChar char="•"/>
            </a:pPr>
            <a:r>
              <a:rPr lang="zh-TW" altLang="en-US" dirty="0"/>
              <a:t>資料探索</a:t>
            </a:r>
            <a:endParaRPr lang="en-US" altLang="zh-TW" dirty="0"/>
          </a:p>
          <a:p>
            <a:pPr marL="285750" indent="-285750">
              <a:buFont typeface="Arial" panose="020B0604020202020204" pitchFamily="34" charset="0"/>
              <a:buChar char="•"/>
            </a:pPr>
            <a:r>
              <a:rPr lang="zh-TW" altLang="en-US" dirty="0"/>
              <a:t>資料清理</a:t>
            </a:r>
            <a:endParaRPr lang="en-US" altLang="zh-TW" dirty="0"/>
          </a:p>
          <a:p>
            <a:pPr marL="285750" indent="-285750">
              <a:buFont typeface="Arial" panose="020B0604020202020204" pitchFamily="34" charset="0"/>
              <a:buChar char="•"/>
            </a:pPr>
            <a:r>
              <a:rPr lang="zh-TW" altLang="en-US" dirty="0"/>
              <a:t>實驗結果</a:t>
            </a:r>
            <a:endParaRPr lang="en-US" altLang="zh-TW" dirty="0"/>
          </a:p>
          <a:p>
            <a:pPr marL="285750" indent="-285750">
              <a:buFont typeface="Arial" panose="020B0604020202020204" pitchFamily="34" charset="0"/>
              <a:buChar char="•"/>
            </a:pPr>
            <a:r>
              <a:rPr lang="zh-TW" altLang="en-US" dirty="0"/>
              <a:t>結論</a:t>
            </a:r>
          </a:p>
        </p:txBody>
      </p:sp>
      <p:sp>
        <p:nvSpPr>
          <p:cNvPr id="7" name="投影片編號預留位置 6">
            <a:extLst>
              <a:ext uri="{FF2B5EF4-FFF2-40B4-BE49-F238E27FC236}">
                <a16:creationId xmlns:a16="http://schemas.microsoft.com/office/drawing/2014/main" id="{F29F8048-1E86-48F4-B246-D2F8C54B7EB1}"/>
              </a:ext>
            </a:extLst>
          </p:cNvPr>
          <p:cNvSpPr>
            <a:spLocks noGrp="1"/>
          </p:cNvSpPr>
          <p:nvPr>
            <p:ph type="sldNum" sz="quarter" idx="12"/>
          </p:nvPr>
        </p:nvSpPr>
        <p:spPr/>
        <p:txBody>
          <a:bodyPr rtlCol="0"/>
          <a:lstStyle/>
          <a:p>
            <a:pPr rtl="0"/>
            <a:fld id="{8C2E478F-E849-4A8C-AF1F-CBCC78A7CBFA}" type="slidenum">
              <a:rPr lang="en-US" altLang="zh-TW" smtClean="0"/>
              <a:pPr/>
              <a:t>2</a:t>
            </a:fld>
            <a:endParaRPr lang="zh-TW" altLang="en-US"/>
          </a:p>
        </p:txBody>
      </p:sp>
      <p:pic>
        <p:nvPicPr>
          <p:cNvPr id="25" name="圖片 24">
            <a:extLst>
              <a:ext uri="{FF2B5EF4-FFF2-40B4-BE49-F238E27FC236}">
                <a16:creationId xmlns:a16="http://schemas.microsoft.com/office/drawing/2014/main" id="{5A59DC0C-FA37-92DE-681F-9BB09BDCBCE5}"/>
              </a:ext>
            </a:extLst>
          </p:cNvPr>
          <p:cNvPicPr>
            <a:picLocks noChangeAspect="1"/>
          </p:cNvPicPr>
          <p:nvPr/>
        </p:nvPicPr>
        <p:blipFill>
          <a:blip r:embed="rId3"/>
          <a:stretch>
            <a:fillRect/>
          </a:stretch>
        </p:blipFill>
        <p:spPr>
          <a:xfrm>
            <a:off x="1954648" y="429500"/>
            <a:ext cx="3121423" cy="6181880"/>
          </a:xfrm>
          <a:prstGeom prst="rect">
            <a:avLst/>
          </a:prstGeom>
        </p:spPr>
      </p:pic>
      <p:sp>
        <p:nvSpPr>
          <p:cNvPr id="8" name="文字方塊 7">
            <a:extLst>
              <a:ext uri="{FF2B5EF4-FFF2-40B4-BE49-F238E27FC236}">
                <a16:creationId xmlns:a16="http://schemas.microsoft.com/office/drawing/2014/main" id="{E7EC13E4-8413-7423-5A91-C5E68FD5C041}"/>
              </a:ext>
            </a:extLst>
          </p:cNvPr>
          <p:cNvSpPr txBox="1"/>
          <p:nvPr/>
        </p:nvSpPr>
        <p:spPr>
          <a:xfrm>
            <a:off x="3453634" y="5429049"/>
            <a:ext cx="1492798" cy="261610"/>
          </a:xfrm>
          <a:prstGeom prst="rect">
            <a:avLst/>
          </a:prstGeom>
          <a:noFill/>
        </p:spPr>
        <p:txBody>
          <a:bodyPr wrap="square">
            <a:spAutoFit/>
          </a:bodyPr>
          <a:lstStyle/>
          <a:p>
            <a:pPr algn="ctr"/>
            <a:r>
              <a:rPr kumimoji="1" lang="zh-TW" altLang="en-US" sz="1100" dirty="0">
                <a:latin typeface="Bahnschrift" panose="020B0502040204020203" pitchFamily="34" charset="0"/>
                <a:ea typeface="Microsoft JhengHei" panose="020B0604030504040204" pitchFamily="34" charset="-120"/>
              </a:rPr>
              <a:t>台大財金碩一 </a:t>
            </a:r>
            <a:r>
              <a:rPr kumimoji="1" lang="zh-TW" altLang="en-US" sz="1100" b="1" dirty="0">
                <a:latin typeface="Bahnschrift" panose="020B0502040204020203" pitchFamily="34" charset="0"/>
                <a:ea typeface="Microsoft JhengHei" panose="020B0604030504040204" pitchFamily="34" charset="-120"/>
              </a:rPr>
              <a:t>廖萱昀</a:t>
            </a:r>
            <a:endParaRPr kumimoji="1" lang="en-US" altLang="zh-TW" sz="1100" b="1" dirty="0">
              <a:latin typeface="Bahnschrift" panose="020B0502040204020203" pitchFamily="34" charset="0"/>
              <a:ea typeface="Microsoft JhengHei" panose="020B0604030504040204" pitchFamily="34" charset="-120"/>
            </a:endParaRPr>
          </a:p>
        </p:txBody>
      </p:sp>
      <p:sp>
        <p:nvSpPr>
          <p:cNvPr id="9" name="文字方塊 8">
            <a:extLst>
              <a:ext uri="{FF2B5EF4-FFF2-40B4-BE49-F238E27FC236}">
                <a16:creationId xmlns:a16="http://schemas.microsoft.com/office/drawing/2014/main" id="{21CBE2E8-4CB5-BB6E-BF25-CB4C46A9A1F9}"/>
              </a:ext>
            </a:extLst>
          </p:cNvPr>
          <p:cNvSpPr txBox="1"/>
          <p:nvPr/>
        </p:nvSpPr>
        <p:spPr>
          <a:xfrm>
            <a:off x="3593116" y="1654030"/>
            <a:ext cx="1353316" cy="261610"/>
          </a:xfrm>
          <a:prstGeom prst="rect">
            <a:avLst/>
          </a:prstGeom>
          <a:noFill/>
        </p:spPr>
        <p:txBody>
          <a:bodyPr wrap="square">
            <a:spAutoFit/>
          </a:bodyPr>
          <a:lstStyle/>
          <a:p>
            <a:r>
              <a:rPr kumimoji="1" lang="zh-TW" altLang="en-US" sz="1100" dirty="0">
                <a:latin typeface="Bahnschrift" panose="020B0502040204020203" pitchFamily="34" charset="0"/>
                <a:ea typeface="Microsoft JhengHei" panose="020B0604030504040204" pitchFamily="34" charset="-120"/>
              </a:rPr>
              <a:t>東吳巨資二 廖曉珺 </a:t>
            </a:r>
            <a:endParaRPr lang="zh-TW" altLang="en-US" sz="1100" dirty="0"/>
          </a:p>
        </p:txBody>
      </p:sp>
      <p:sp>
        <p:nvSpPr>
          <p:cNvPr id="11" name="文字方塊 10">
            <a:extLst>
              <a:ext uri="{FF2B5EF4-FFF2-40B4-BE49-F238E27FC236}">
                <a16:creationId xmlns:a16="http://schemas.microsoft.com/office/drawing/2014/main" id="{C3E5EC5B-F026-C387-2F71-2FDF76CE41AB}"/>
              </a:ext>
            </a:extLst>
          </p:cNvPr>
          <p:cNvSpPr txBox="1"/>
          <p:nvPr/>
        </p:nvSpPr>
        <p:spPr>
          <a:xfrm>
            <a:off x="3650076" y="2644342"/>
            <a:ext cx="1459481" cy="261610"/>
          </a:xfrm>
          <a:prstGeom prst="rect">
            <a:avLst/>
          </a:prstGeom>
          <a:noFill/>
        </p:spPr>
        <p:txBody>
          <a:bodyPr wrap="square">
            <a:spAutoFit/>
          </a:bodyPr>
          <a:lstStyle/>
          <a:p>
            <a:r>
              <a:rPr kumimoji="1" lang="zh-TW" altLang="en-US" sz="1050" dirty="0">
                <a:latin typeface="Bahnschrift" panose="020B0502040204020203" pitchFamily="34" charset="0"/>
                <a:ea typeface="Microsoft JhengHei" panose="020B0604030504040204" pitchFamily="34" charset="-120"/>
              </a:rPr>
              <a:t>東吳巨資二 郭蕙瑄</a:t>
            </a:r>
            <a:endParaRPr lang="zh-TW" altLang="en-US" sz="1050" dirty="0"/>
          </a:p>
        </p:txBody>
      </p:sp>
      <p:sp>
        <p:nvSpPr>
          <p:cNvPr id="13" name="文字方塊 12">
            <a:extLst>
              <a:ext uri="{FF2B5EF4-FFF2-40B4-BE49-F238E27FC236}">
                <a16:creationId xmlns:a16="http://schemas.microsoft.com/office/drawing/2014/main" id="{1DF18BC5-D039-8B10-30DF-3A2D1D392DE1}"/>
              </a:ext>
            </a:extLst>
          </p:cNvPr>
          <p:cNvSpPr txBox="1"/>
          <p:nvPr/>
        </p:nvSpPr>
        <p:spPr>
          <a:xfrm>
            <a:off x="3571876" y="3972722"/>
            <a:ext cx="1374556" cy="261610"/>
          </a:xfrm>
          <a:prstGeom prst="rect">
            <a:avLst/>
          </a:prstGeom>
          <a:noFill/>
        </p:spPr>
        <p:txBody>
          <a:bodyPr wrap="square">
            <a:spAutoFit/>
          </a:bodyPr>
          <a:lstStyle/>
          <a:p>
            <a:pPr algn="ctr"/>
            <a:r>
              <a:rPr kumimoji="1" lang="zh-TW" altLang="en-US" sz="1100" dirty="0">
                <a:latin typeface="Bahnschrift" panose="020B0502040204020203" pitchFamily="34" charset="0"/>
                <a:ea typeface="Microsoft JhengHei" panose="020B0604030504040204" pitchFamily="34" charset="-120"/>
              </a:rPr>
              <a:t>東吳巨資四 </a:t>
            </a:r>
            <a:r>
              <a:rPr kumimoji="1" lang="zh-TW" altLang="en-US" sz="1100" b="1" dirty="0">
                <a:latin typeface="Bahnschrift" panose="020B0502040204020203" pitchFamily="34" charset="0"/>
                <a:ea typeface="Microsoft JhengHei" panose="020B0604030504040204" pitchFamily="34" charset="-120"/>
              </a:rPr>
              <a:t>王常在</a:t>
            </a:r>
          </a:p>
        </p:txBody>
      </p:sp>
      <p:sp>
        <p:nvSpPr>
          <p:cNvPr id="15" name="文字方塊 14">
            <a:extLst>
              <a:ext uri="{FF2B5EF4-FFF2-40B4-BE49-F238E27FC236}">
                <a16:creationId xmlns:a16="http://schemas.microsoft.com/office/drawing/2014/main" id="{276C3F47-7779-9A44-D4D1-59C504A9C18C}"/>
              </a:ext>
            </a:extLst>
          </p:cNvPr>
          <p:cNvSpPr txBox="1"/>
          <p:nvPr/>
        </p:nvSpPr>
        <p:spPr>
          <a:xfrm>
            <a:off x="3512755" y="4497056"/>
            <a:ext cx="1492797" cy="261610"/>
          </a:xfrm>
          <a:prstGeom prst="rect">
            <a:avLst/>
          </a:prstGeom>
          <a:noFill/>
        </p:spPr>
        <p:txBody>
          <a:bodyPr wrap="square">
            <a:spAutoFit/>
          </a:bodyPr>
          <a:lstStyle/>
          <a:p>
            <a:r>
              <a:rPr kumimoji="1" lang="zh-TW" altLang="en-US" sz="1050" dirty="0">
                <a:latin typeface="Bahnschrift" panose="020B0502040204020203" pitchFamily="34" charset="0"/>
                <a:ea typeface="Microsoft JhengHei" panose="020B0604030504040204" pitchFamily="34" charset="-120"/>
              </a:rPr>
              <a:t>東吳資科碩一 </a:t>
            </a:r>
            <a:r>
              <a:rPr kumimoji="1" lang="zh-TW" altLang="en-US" sz="1050" b="1" dirty="0">
                <a:latin typeface="Bahnschrift" panose="020B0502040204020203" pitchFamily="34" charset="0"/>
                <a:ea typeface="Microsoft JhengHei" panose="020B0604030504040204" pitchFamily="34" charset="-120"/>
              </a:rPr>
              <a:t>巫祐瑄</a:t>
            </a:r>
            <a:endParaRPr lang="zh-TW" altLang="en-US" sz="1050" dirty="0"/>
          </a:p>
        </p:txBody>
      </p:sp>
    </p:spTree>
    <p:extLst>
      <p:ext uri="{BB962C8B-B14F-4D97-AF65-F5344CB8AC3E}">
        <p14:creationId xmlns:p14="http://schemas.microsoft.com/office/powerpoint/2010/main" val="1649098948"/>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descr="一張含有 桌 的圖片&#10;&#10;自動產生的描述">
            <a:extLst>
              <a:ext uri="{FF2B5EF4-FFF2-40B4-BE49-F238E27FC236}">
                <a16:creationId xmlns:a16="http://schemas.microsoft.com/office/drawing/2014/main" id="{A3D61F6A-B478-454A-6361-705DD92F2CB9}"/>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0"/>
                    </a14:imgEffect>
                  </a14:imgLayer>
                </a14:imgProps>
              </a:ext>
            </a:extLst>
          </a:blip>
          <a:srcRect l="10556" r="25536"/>
          <a:stretch/>
        </p:blipFill>
        <p:spPr>
          <a:xfrm>
            <a:off x="20" y="10"/>
            <a:ext cx="6095980" cy="6867912"/>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4242487 w 6096000"/>
              <a:gd name="connsiteY2" fmla="*/ 6833286 h 6858000"/>
              <a:gd name="connsiteX3" fmla="*/ 0 w 6096000"/>
              <a:gd name="connsiteY3" fmla="*/ 6858000 h 6858000"/>
              <a:gd name="connsiteX4" fmla="*/ 0 w 6096000"/>
              <a:gd name="connsiteY4" fmla="*/ 0 h 6858000"/>
              <a:gd name="connsiteX0" fmla="*/ 0 w 6096000"/>
              <a:gd name="connsiteY0" fmla="*/ 0 h 6867922"/>
              <a:gd name="connsiteX1" fmla="*/ 6096000 w 6096000"/>
              <a:gd name="connsiteY1" fmla="*/ 0 h 6867922"/>
              <a:gd name="connsiteX2" fmla="*/ 4228633 w 6096000"/>
              <a:gd name="connsiteY2" fmla="*/ 6867922 h 6867922"/>
              <a:gd name="connsiteX3" fmla="*/ 0 w 6096000"/>
              <a:gd name="connsiteY3" fmla="*/ 6858000 h 6867922"/>
              <a:gd name="connsiteX4" fmla="*/ 0 w 6096000"/>
              <a:gd name="connsiteY4" fmla="*/ 0 h 68679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00" h="6867922">
                <a:moveTo>
                  <a:pt x="0" y="0"/>
                </a:moveTo>
                <a:lnTo>
                  <a:pt x="6096000" y="0"/>
                </a:lnTo>
                <a:lnTo>
                  <a:pt x="4228633" y="6867922"/>
                </a:lnTo>
                <a:lnTo>
                  <a:pt x="0" y="6858000"/>
                </a:lnTo>
                <a:lnTo>
                  <a:pt x="0" y="0"/>
                </a:lnTo>
                <a:close/>
              </a:path>
            </a:pathLst>
          </a:custGeom>
          <a:noFill/>
          <a:effectLst/>
        </p:spPr>
      </p:pic>
      <p:sp>
        <p:nvSpPr>
          <p:cNvPr id="23" name="標題 7">
            <a:extLst>
              <a:ext uri="{FF2B5EF4-FFF2-40B4-BE49-F238E27FC236}">
                <a16:creationId xmlns:a16="http://schemas.microsoft.com/office/drawing/2014/main" id="{826F44D5-14C0-EFB3-B1A1-7E25B734CDF1}"/>
              </a:ext>
            </a:extLst>
          </p:cNvPr>
          <p:cNvSpPr txBox="1">
            <a:spLocks/>
          </p:cNvSpPr>
          <p:nvPr/>
        </p:nvSpPr>
        <p:spPr>
          <a:xfrm>
            <a:off x="6096000" y="2262871"/>
            <a:ext cx="5251450" cy="1661297"/>
          </a:xfrm>
          <a:prstGeom prst="rect">
            <a:avLst/>
          </a:prstGeom>
        </p:spPr>
        <p:txBody>
          <a:bodyPr vert="horz" lIns="91440" tIns="45720" rIns="91440" bIns="45720" rtlCol="0" anchor="b">
            <a:normAutofit/>
          </a:bodyPr>
          <a:lstStyle>
            <a:lvl1pPr algn="l" defTabSz="914400" rtl="0" eaLnBrk="1" latinLnBrk="0" hangingPunct="1">
              <a:lnSpc>
                <a:spcPct val="100000"/>
              </a:lnSpc>
              <a:spcBef>
                <a:spcPct val="0"/>
              </a:spcBef>
              <a:buNone/>
              <a:defRPr sz="6000" kern="1200" cap="all" spc="300" baseline="0">
                <a:solidFill>
                  <a:schemeClr val="tx1"/>
                </a:solidFill>
                <a:latin typeface="Microsoft JhengHei UI" panose="020B0604030504040204" pitchFamily="34" charset="-120"/>
                <a:ea typeface="Microsoft JhengHei UI" panose="020B0604030504040204" pitchFamily="34" charset="-120"/>
                <a:cs typeface="+mj-cs"/>
              </a:defRPr>
            </a:lvl1pPr>
          </a:lstStyle>
          <a:p>
            <a:pPr>
              <a:spcAft>
                <a:spcPts val="600"/>
              </a:spcAft>
            </a:pPr>
            <a:r>
              <a:rPr lang="zh-TW" altLang="en-US" b="1" kern="1200" cap="all" spc="300" baseline="0" dirty="0">
                <a:latin typeface="Microsoft JhengHei UI" panose="020B0604030504040204" pitchFamily="34" charset="-120"/>
                <a:ea typeface="Microsoft JhengHei UI" panose="020B0604030504040204" pitchFamily="34" charset="-120"/>
                <a:cs typeface="+mj-cs"/>
              </a:rPr>
              <a:t>實驗結果</a:t>
            </a:r>
          </a:p>
        </p:txBody>
      </p:sp>
      <p:sp>
        <p:nvSpPr>
          <p:cNvPr id="28" name="Text Placeholder 3">
            <a:extLst>
              <a:ext uri="{FF2B5EF4-FFF2-40B4-BE49-F238E27FC236}">
                <a16:creationId xmlns:a16="http://schemas.microsoft.com/office/drawing/2014/main" id="{48927278-19BF-E777-3F70-B83F1B3C5EDE}"/>
              </a:ext>
            </a:extLst>
          </p:cNvPr>
          <p:cNvSpPr>
            <a:spLocks noGrp="1"/>
          </p:cNvSpPr>
          <p:nvPr>
            <p:ph type="body" idx="1"/>
          </p:nvPr>
        </p:nvSpPr>
        <p:spPr>
          <a:xfrm>
            <a:off x="6096000" y="4378134"/>
            <a:ext cx="5251450" cy="365125"/>
          </a:xfrm>
        </p:spPr>
        <p:txBody>
          <a:bodyPr/>
          <a:lstStyle/>
          <a:p>
            <a:r>
              <a:rPr lang="zh-TW" altLang="en-US" dirty="0"/>
              <a:t>回歸</a:t>
            </a:r>
            <a:r>
              <a:rPr lang="en-US" altLang="zh-TW" dirty="0"/>
              <a:t>&amp;</a:t>
            </a:r>
            <a:r>
              <a:rPr lang="zh-TW" altLang="en-US" dirty="0"/>
              <a:t>分類</a:t>
            </a:r>
            <a:endParaRPr lang="en-US" dirty="0"/>
          </a:p>
        </p:txBody>
      </p:sp>
      <p:sp>
        <p:nvSpPr>
          <p:cNvPr id="5" name="投影片編號版面配置區 4">
            <a:extLst>
              <a:ext uri="{FF2B5EF4-FFF2-40B4-BE49-F238E27FC236}">
                <a16:creationId xmlns:a16="http://schemas.microsoft.com/office/drawing/2014/main" id="{AD761619-D6A4-5127-ABEA-32AFE6A2F0FE}"/>
              </a:ext>
            </a:extLst>
          </p:cNvPr>
          <p:cNvSpPr>
            <a:spLocks noGrp="1"/>
          </p:cNvSpPr>
          <p:nvPr>
            <p:ph type="sldNum" sz="quarter" idx="12"/>
          </p:nvPr>
        </p:nvSpPr>
        <p:spPr>
          <a:xfrm>
            <a:off x="11549269" y="6468303"/>
            <a:ext cx="443948" cy="365125"/>
          </a:xfrm>
        </p:spPr>
        <p:txBody>
          <a:bodyPr vert="horz" lIns="91440" tIns="45720" rIns="91440" bIns="45720" rtlCol="0" anchor="ctr">
            <a:normAutofit/>
          </a:bodyPr>
          <a:lstStyle/>
          <a:p>
            <a:pPr>
              <a:spcAft>
                <a:spcPts val="600"/>
              </a:spcAft>
            </a:pPr>
            <a:fld id="{8C2E478F-E849-4A8C-AF1F-CBCC78A7CBFA}" type="slidenum">
              <a:rPr lang="en-US" altLang="zh-TW" smtClean="0"/>
              <a:pPr>
                <a:spcAft>
                  <a:spcPts val="600"/>
                </a:spcAft>
              </a:pPr>
              <a:t>20</a:t>
            </a:fld>
            <a:endParaRPr lang="zh-TW" altLang="en-US"/>
          </a:p>
        </p:txBody>
      </p:sp>
    </p:spTree>
    <p:extLst>
      <p:ext uri="{BB962C8B-B14F-4D97-AF65-F5344CB8AC3E}">
        <p14:creationId xmlns:p14="http://schemas.microsoft.com/office/powerpoint/2010/main" val="5272066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2" name="矩形 11">
            <a:extLst>
              <a:ext uri="{FF2B5EF4-FFF2-40B4-BE49-F238E27FC236}">
                <a16:creationId xmlns:a16="http://schemas.microsoft.com/office/drawing/2014/main" id="{4D0AE049-DCFB-5F65-D221-8B3BC435A0B4}"/>
              </a:ext>
            </a:extLst>
          </p:cNvPr>
          <p:cNvSpPr/>
          <p:nvPr/>
        </p:nvSpPr>
        <p:spPr>
          <a:xfrm>
            <a:off x="5550383" y="4029460"/>
            <a:ext cx="6175342" cy="208064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矩形 10">
            <a:extLst>
              <a:ext uri="{FF2B5EF4-FFF2-40B4-BE49-F238E27FC236}">
                <a16:creationId xmlns:a16="http://schemas.microsoft.com/office/drawing/2014/main" id="{607BDAF6-989C-6C24-F43E-AAE7D0564E04}"/>
              </a:ext>
            </a:extLst>
          </p:cNvPr>
          <p:cNvSpPr/>
          <p:nvPr/>
        </p:nvSpPr>
        <p:spPr>
          <a:xfrm>
            <a:off x="5527300" y="1794254"/>
            <a:ext cx="6175342" cy="190066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4" name="Google Shape;154;p27"/>
          <p:cNvSpPr txBox="1"/>
          <p:nvPr/>
        </p:nvSpPr>
        <p:spPr>
          <a:xfrm>
            <a:off x="2612600" y="592700"/>
            <a:ext cx="6966800" cy="738623"/>
          </a:xfrm>
          <a:prstGeom prst="rect">
            <a:avLst/>
          </a:prstGeom>
          <a:noFill/>
          <a:ln>
            <a:noFill/>
          </a:ln>
        </p:spPr>
        <p:txBody>
          <a:bodyPr spcFirstLastPara="1" wrap="square" lIns="121900" tIns="121900" rIns="121900" bIns="121900" anchor="t" anchorCtr="0">
            <a:spAutoFit/>
          </a:bodyPr>
          <a:lstStyle/>
          <a:p>
            <a:pPr algn="ctr"/>
            <a:r>
              <a:rPr lang="zh-TW" altLang="en-US" sz="3200" b="1" dirty="0">
                <a:latin typeface="Microsoft JhengHei UI" panose="020B0604030504040204" pitchFamily="34" charset="-120"/>
                <a:ea typeface="Microsoft JhengHei UI" panose="020B0604030504040204" pitchFamily="34" charset="-120"/>
              </a:rPr>
              <a:t>實驗組合</a:t>
            </a:r>
            <a:endParaRPr sz="3200" b="1" dirty="0">
              <a:latin typeface="Microsoft JhengHei UI" panose="020B0604030504040204" pitchFamily="34" charset="-120"/>
              <a:ea typeface="Microsoft JhengHei UI" panose="020B0604030504040204" pitchFamily="34" charset="-120"/>
            </a:endParaRPr>
          </a:p>
        </p:txBody>
      </p:sp>
      <p:sp>
        <p:nvSpPr>
          <p:cNvPr id="155" name="Google Shape;155;p27"/>
          <p:cNvSpPr txBox="1">
            <a:spLocks noGrp="1"/>
          </p:cNvSpPr>
          <p:nvPr>
            <p:ph type="body" idx="4294967295"/>
          </p:nvPr>
        </p:nvSpPr>
        <p:spPr>
          <a:xfrm>
            <a:off x="528505" y="1533831"/>
            <a:ext cx="5178459" cy="2260635"/>
          </a:xfrm>
          <a:prstGeom prst="roundRect">
            <a:avLst>
              <a:gd name="adj" fmla="val 2745"/>
            </a:avLst>
          </a:prstGeom>
          <a:ln w="38100"/>
        </p:spPr>
        <p:style>
          <a:lnRef idx="2">
            <a:schemeClr val="accent5"/>
          </a:lnRef>
          <a:fillRef idx="1">
            <a:schemeClr val="lt1"/>
          </a:fillRef>
          <a:effectRef idx="0">
            <a:schemeClr val="accent5"/>
          </a:effectRef>
          <a:fontRef idx="minor">
            <a:schemeClr val="dk1"/>
          </a:fontRef>
        </p:style>
        <p:txBody>
          <a:bodyPr spcFirstLastPara="1" vert="horz" wrap="square" lIns="121900" tIns="121900" rIns="121900" bIns="121900" rtlCol="0" anchor="t" anchorCtr="0">
            <a:noAutofit/>
          </a:bodyPr>
          <a:lstStyle/>
          <a:p>
            <a:pPr marL="0" indent="0">
              <a:lnSpc>
                <a:spcPct val="100000"/>
              </a:lnSpc>
              <a:spcBef>
                <a:spcPts val="600"/>
              </a:spcBef>
              <a:buNone/>
            </a:pPr>
            <a:r>
              <a:rPr lang="zh-TW" altLang="en-US" sz="1400" b="1" dirty="0">
                <a:solidFill>
                  <a:srgbClr val="771F28"/>
                </a:solidFill>
                <a:latin typeface="Microsoft JhengHei UI" panose="020B0604030504040204" pitchFamily="34" charset="-120"/>
                <a:ea typeface="Microsoft JhengHei UI" panose="020B0604030504040204" pitchFamily="34" charset="-120"/>
              </a:rPr>
              <a:t>資料Ａ－總體資料</a:t>
            </a:r>
            <a:endParaRPr sz="1400" b="1" dirty="0">
              <a:solidFill>
                <a:srgbClr val="771F28"/>
              </a:solidFill>
              <a:latin typeface="Microsoft JhengHei UI" panose="020B0604030504040204" pitchFamily="34" charset="-120"/>
              <a:ea typeface="Microsoft JhengHei UI" panose="020B0604030504040204" pitchFamily="34" charset="-120"/>
            </a:endParaRPr>
          </a:p>
          <a:p>
            <a:pPr marL="609585" indent="-423323">
              <a:lnSpc>
                <a:spcPct val="100000"/>
              </a:lnSpc>
              <a:spcBef>
                <a:spcPts val="0"/>
              </a:spcBef>
              <a:buClr>
                <a:srgbClr val="C19859"/>
              </a:buClr>
              <a:buSzPts val="1400"/>
              <a:buAutoNum type="arabicPeriod"/>
            </a:pPr>
            <a:r>
              <a:rPr lang="zh-TW" altLang="en-US" sz="1400" b="1" dirty="0">
                <a:solidFill>
                  <a:srgbClr val="C19859"/>
                </a:solidFill>
                <a:latin typeface="Microsoft JhengHei UI" panose="020B0604030504040204" pitchFamily="34" charset="-120"/>
                <a:ea typeface="Microsoft JhengHei UI" panose="020B0604030504040204" pitchFamily="34" charset="-120"/>
                <a:cs typeface="Microsoft JhengHei"/>
                <a:sym typeface="Microsoft JhengHei"/>
              </a:rPr>
              <a:t>回歸（目標：申購贖回金額）</a:t>
            </a:r>
            <a:endParaRPr sz="1400" b="1" dirty="0">
              <a:solidFill>
                <a:srgbClr val="C19859"/>
              </a:solidFill>
              <a:latin typeface="Microsoft JhengHei UI" panose="020B0604030504040204" pitchFamily="34" charset="-120"/>
              <a:ea typeface="Microsoft JhengHei UI" panose="020B0604030504040204" pitchFamily="34" charset="-120"/>
              <a:cs typeface="Microsoft JhengHei"/>
              <a:sym typeface="Microsoft JhengHei"/>
            </a:endParaRPr>
          </a:p>
          <a:p>
            <a:pPr marL="1219170" lvl="1" indent="-423323">
              <a:lnSpc>
                <a:spcPct val="100000"/>
              </a:lnSpc>
              <a:spcBef>
                <a:spcPts val="0"/>
              </a:spcBef>
              <a:buClr>
                <a:schemeClr val="dk1"/>
              </a:buClr>
              <a:buSzPts val="1400"/>
              <a:buFont typeface="Microsoft JhengHei"/>
              <a:buAutoNum type="alphaLcPeriod"/>
            </a:pPr>
            <a:r>
              <a:rPr lang="zh-TW" dirty="0">
                <a:solidFill>
                  <a:schemeClr val="dk1"/>
                </a:solidFill>
                <a:latin typeface="Microsoft JhengHei UI" panose="020B0604030504040204" pitchFamily="34" charset="-120"/>
                <a:ea typeface="Microsoft JhengHei UI" panose="020B0604030504040204" pitchFamily="34" charset="-120"/>
                <a:cs typeface="Microsoft JhengHei"/>
                <a:sym typeface="Microsoft JhengHei"/>
              </a:rPr>
              <a:t>有無淨值</a:t>
            </a:r>
            <a:endParaRPr dirty="0">
              <a:solidFill>
                <a:schemeClr val="dk1"/>
              </a:solidFill>
              <a:latin typeface="Microsoft JhengHei UI" panose="020B0604030504040204" pitchFamily="34" charset="-120"/>
              <a:ea typeface="Microsoft JhengHei UI" panose="020B0604030504040204" pitchFamily="34" charset="-120"/>
              <a:cs typeface="Microsoft JhengHei"/>
              <a:sym typeface="Microsoft JhengHei"/>
            </a:endParaRPr>
          </a:p>
          <a:p>
            <a:pPr marL="1828754" lvl="2" indent="-423323">
              <a:lnSpc>
                <a:spcPct val="100000"/>
              </a:lnSpc>
              <a:spcBef>
                <a:spcPts val="0"/>
              </a:spcBef>
              <a:buClr>
                <a:schemeClr val="dk1"/>
              </a:buClr>
              <a:buSzPts val="1400"/>
              <a:buFont typeface="Microsoft JhengHei"/>
              <a:buAutoNum type="romanLcPeriod"/>
            </a:pPr>
            <a:r>
              <a:rPr lang="zh-TW" dirty="0">
                <a:solidFill>
                  <a:schemeClr val="dk1"/>
                </a:solidFill>
                <a:latin typeface="Microsoft JhengHei UI" panose="020B0604030504040204" pitchFamily="34" charset="-120"/>
                <a:ea typeface="Microsoft JhengHei UI" panose="020B0604030504040204" pitchFamily="34" charset="-120"/>
              </a:rPr>
              <a:t>Linear Regression</a:t>
            </a:r>
            <a:endParaRPr dirty="0">
              <a:solidFill>
                <a:schemeClr val="dk1"/>
              </a:solidFill>
              <a:latin typeface="Microsoft JhengHei UI" panose="020B0604030504040204" pitchFamily="34" charset="-120"/>
              <a:ea typeface="Microsoft JhengHei UI" panose="020B0604030504040204" pitchFamily="34" charset="-120"/>
            </a:endParaRPr>
          </a:p>
          <a:p>
            <a:pPr marL="1828754" lvl="2" indent="-423323">
              <a:lnSpc>
                <a:spcPct val="100000"/>
              </a:lnSpc>
              <a:spcBef>
                <a:spcPts val="0"/>
              </a:spcBef>
              <a:buClr>
                <a:schemeClr val="dk1"/>
              </a:buClr>
              <a:buSzPts val="1400"/>
              <a:buFont typeface="Microsoft JhengHei"/>
              <a:buAutoNum type="romanLcPeriod"/>
            </a:pPr>
            <a:r>
              <a:rPr lang="zh-TW" dirty="0">
                <a:solidFill>
                  <a:schemeClr val="dk1"/>
                </a:solidFill>
                <a:latin typeface="Microsoft JhengHei UI" panose="020B0604030504040204" pitchFamily="34" charset="-120"/>
                <a:ea typeface="Microsoft JhengHei UI" panose="020B0604030504040204" pitchFamily="34" charset="-120"/>
              </a:rPr>
              <a:t>XGBoost</a:t>
            </a:r>
            <a:endParaRPr dirty="0">
              <a:solidFill>
                <a:schemeClr val="dk1"/>
              </a:solidFill>
              <a:latin typeface="Microsoft JhengHei UI" panose="020B0604030504040204" pitchFamily="34" charset="-120"/>
              <a:ea typeface="Microsoft JhengHei UI" panose="020B0604030504040204" pitchFamily="34" charset="-120"/>
            </a:endParaRPr>
          </a:p>
          <a:p>
            <a:pPr marL="609585" indent="-423323">
              <a:lnSpc>
                <a:spcPct val="100000"/>
              </a:lnSpc>
              <a:spcBef>
                <a:spcPts val="0"/>
              </a:spcBef>
              <a:buClr>
                <a:srgbClr val="C19859"/>
              </a:buClr>
              <a:buSzPts val="1400"/>
              <a:buFont typeface="Microsoft JhengHei"/>
              <a:buAutoNum type="arabicPeriod"/>
            </a:pPr>
            <a:r>
              <a:rPr lang="zh-TW" altLang="en-US" sz="1400" b="1" dirty="0">
                <a:solidFill>
                  <a:srgbClr val="C19859"/>
                </a:solidFill>
                <a:latin typeface="Microsoft JhengHei UI" panose="020B0604030504040204" pitchFamily="34" charset="-120"/>
                <a:ea typeface="Microsoft JhengHei UI" panose="020B0604030504040204" pitchFamily="34" charset="-120"/>
                <a:cs typeface="Microsoft JhengHei"/>
                <a:sym typeface="Microsoft JhengHei"/>
              </a:rPr>
              <a:t>分類（目標：申購贖回行為）</a:t>
            </a:r>
            <a:endParaRPr sz="1400" b="1" dirty="0">
              <a:solidFill>
                <a:srgbClr val="C19859"/>
              </a:solidFill>
              <a:latin typeface="Microsoft JhengHei UI" panose="020B0604030504040204" pitchFamily="34" charset="-120"/>
              <a:ea typeface="Microsoft JhengHei UI" panose="020B0604030504040204" pitchFamily="34" charset="-120"/>
              <a:cs typeface="Microsoft JhengHei"/>
              <a:sym typeface="Microsoft JhengHei"/>
            </a:endParaRPr>
          </a:p>
          <a:p>
            <a:pPr marL="1219170" lvl="1" indent="-423323">
              <a:lnSpc>
                <a:spcPct val="100000"/>
              </a:lnSpc>
              <a:spcBef>
                <a:spcPts val="0"/>
              </a:spcBef>
              <a:buClr>
                <a:schemeClr val="dk1"/>
              </a:buClr>
              <a:buSzPts val="1400"/>
              <a:buFont typeface="Microsoft JhengHei"/>
              <a:buAutoNum type="alphaLcPeriod"/>
            </a:pPr>
            <a:r>
              <a:rPr lang="zh-TW" dirty="0">
                <a:solidFill>
                  <a:schemeClr val="dk1"/>
                </a:solidFill>
                <a:latin typeface="Microsoft JhengHei UI" panose="020B0604030504040204" pitchFamily="34" charset="-120"/>
                <a:ea typeface="Microsoft JhengHei UI" panose="020B0604030504040204" pitchFamily="34" charset="-120"/>
                <a:cs typeface="Microsoft JhengHei"/>
                <a:sym typeface="Microsoft JhengHei"/>
              </a:rPr>
              <a:t>有無淨值</a:t>
            </a:r>
            <a:endParaRPr dirty="0">
              <a:solidFill>
                <a:schemeClr val="dk1"/>
              </a:solidFill>
              <a:latin typeface="Microsoft JhengHei UI" panose="020B0604030504040204" pitchFamily="34" charset="-120"/>
              <a:ea typeface="Microsoft JhengHei UI" panose="020B0604030504040204" pitchFamily="34" charset="-120"/>
              <a:cs typeface="Microsoft JhengHei"/>
              <a:sym typeface="Microsoft JhengHei"/>
            </a:endParaRPr>
          </a:p>
          <a:p>
            <a:pPr marL="1828754" lvl="2" indent="-423323">
              <a:lnSpc>
                <a:spcPct val="100000"/>
              </a:lnSpc>
              <a:spcBef>
                <a:spcPts val="0"/>
              </a:spcBef>
              <a:buClr>
                <a:schemeClr val="dk1"/>
              </a:buClr>
              <a:buSzPts val="1400"/>
              <a:buFont typeface="Microsoft JhengHei"/>
              <a:buAutoNum type="romanLcPeriod"/>
            </a:pPr>
            <a:r>
              <a:rPr lang="zh-TW" dirty="0">
                <a:solidFill>
                  <a:schemeClr val="dk1"/>
                </a:solidFill>
                <a:latin typeface="Microsoft JhengHei UI" panose="020B0604030504040204" pitchFamily="34" charset="-120"/>
                <a:ea typeface="Microsoft JhengHei UI" panose="020B0604030504040204" pitchFamily="34" charset="-120"/>
              </a:rPr>
              <a:t>Logstic Regression</a:t>
            </a:r>
            <a:endParaRPr dirty="0">
              <a:solidFill>
                <a:schemeClr val="dk1"/>
              </a:solidFill>
              <a:latin typeface="Microsoft JhengHei UI" panose="020B0604030504040204" pitchFamily="34" charset="-120"/>
              <a:ea typeface="Microsoft JhengHei UI" panose="020B0604030504040204" pitchFamily="34" charset="-120"/>
            </a:endParaRPr>
          </a:p>
          <a:p>
            <a:pPr marL="1828754" lvl="2" indent="-423323">
              <a:lnSpc>
                <a:spcPct val="100000"/>
              </a:lnSpc>
              <a:spcBef>
                <a:spcPts val="0"/>
              </a:spcBef>
              <a:buClr>
                <a:schemeClr val="dk1"/>
              </a:buClr>
              <a:buSzPts val="1400"/>
              <a:buFont typeface="Microsoft JhengHei"/>
              <a:buAutoNum type="romanLcPeriod"/>
            </a:pPr>
            <a:r>
              <a:rPr lang="zh-TW" dirty="0">
                <a:solidFill>
                  <a:schemeClr val="dk1"/>
                </a:solidFill>
                <a:latin typeface="Microsoft JhengHei UI" panose="020B0604030504040204" pitchFamily="34" charset="-120"/>
                <a:ea typeface="Microsoft JhengHei UI" panose="020B0604030504040204" pitchFamily="34" charset="-120"/>
              </a:rPr>
              <a:t>XGBoost</a:t>
            </a:r>
            <a:endParaRPr dirty="0">
              <a:solidFill>
                <a:schemeClr val="dk1"/>
              </a:solidFill>
              <a:latin typeface="Microsoft JhengHei UI" panose="020B0604030504040204" pitchFamily="34" charset="-120"/>
              <a:ea typeface="Microsoft JhengHei UI" panose="020B0604030504040204" pitchFamily="34" charset="-120"/>
            </a:endParaRPr>
          </a:p>
        </p:txBody>
      </p:sp>
      <p:sp>
        <p:nvSpPr>
          <p:cNvPr id="156" name="Google Shape;156;p27"/>
          <p:cNvSpPr txBox="1">
            <a:spLocks noGrp="1"/>
          </p:cNvSpPr>
          <p:nvPr>
            <p:ph type="body" idx="4294967295"/>
          </p:nvPr>
        </p:nvSpPr>
        <p:spPr>
          <a:xfrm>
            <a:off x="528505" y="3956988"/>
            <a:ext cx="5178459" cy="2260635"/>
          </a:xfrm>
          <a:prstGeom prst="roundRect">
            <a:avLst>
              <a:gd name="adj" fmla="val 4010"/>
            </a:avLst>
          </a:prstGeom>
          <a:solidFill>
            <a:schemeClr val="bg1"/>
          </a:solidFill>
          <a:ln w="38100">
            <a:solidFill>
              <a:schemeClr val="tx1"/>
            </a:solidFill>
          </a:ln>
        </p:spPr>
        <p:txBody>
          <a:bodyPr spcFirstLastPara="1" vert="horz" wrap="square" lIns="121900" tIns="121900" rIns="121900" bIns="121900" rtlCol="0" anchor="t" anchorCtr="0">
            <a:noAutofit/>
          </a:bodyPr>
          <a:lstStyle/>
          <a:p>
            <a:pPr marL="0" indent="0">
              <a:lnSpc>
                <a:spcPct val="100000"/>
              </a:lnSpc>
              <a:spcBef>
                <a:spcPts val="600"/>
              </a:spcBef>
              <a:buNone/>
            </a:pPr>
            <a:r>
              <a:rPr lang="zh-TW" altLang="en-US" sz="1400" b="1" dirty="0">
                <a:solidFill>
                  <a:srgbClr val="771F28"/>
                </a:solidFill>
              </a:rPr>
              <a:t>資料Ｂ－扣除固定交易類型（</a:t>
            </a:r>
            <a:r>
              <a:rPr lang="en-US" altLang="zh-TW" sz="1400" b="1" dirty="0">
                <a:solidFill>
                  <a:srgbClr val="771F28"/>
                </a:solidFill>
              </a:rPr>
              <a:t>RSP</a:t>
            </a:r>
            <a:r>
              <a:rPr lang="zh-TW" altLang="en-US" sz="1400" b="1" dirty="0">
                <a:solidFill>
                  <a:srgbClr val="771F28"/>
                </a:solidFill>
              </a:rPr>
              <a:t>、</a:t>
            </a:r>
            <a:r>
              <a:rPr lang="en-US" altLang="zh-TW" sz="1400" b="1" dirty="0">
                <a:solidFill>
                  <a:srgbClr val="771F28"/>
                </a:solidFill>
              </a:rPr>
              <a:t>CRSP</a:t>
            </a:r>
            <a:r>
              <a:rPr lang="zh-TW" altLang="en-US" sz="1400" b="1" dirty="0">
                <a:solidFill>
                  <a:srgbClr val="771F28"/>
                </a:solidFill>
              </a:rPr>
              <a:t>等）</a:t>
            </a:r>
            <a:endParaRPr sz="1400" b="1" dirty="0">
              <a:solidFill>
                <a:srgbClr val="771F28"/>
              </a:solidFill>
              <a:cs typeface="Microsoft JhengHei"/>
              <a:sym typeface="Microsoft JhengHei"/>
            </a:endParaRPr>
          </a:p>
          <a:p>
            <a:pPr marL="609585" indent="-423323">
              <a:lnSpc>
                <a:spcPct val="100000"/>
              </a:lnSpc>
              <a:spcBef>
                <a:spcPts val="0"/>
              </a:spcBef>
              <a:buClr>
                <a:srgbClr val="C19859"/>
              </a:buClr>
              <a:buSzPts val="1400"/>
              <a:buFont typeface="Microsoft JhengHei"/>
              <a:buAutoNum type="arabicPeriod"/>
            </a:pPr>
            <a:r>
              <a:rPr lang="zh-TW" altLang="en-US" sz="1400" b="1" dirty="0">
                <a:solidFill>
                  <a:srgbClr val="C19859"/>
                </a:solidFill>
                <a:cs typeface="Microsoft JhengHei"/>
                <a:sym typeface="Microsoft JhengHei"/>
              </a:rPr>
              <a:t>回歸（目標：申購贖回金額）</a:t>
            </a:r>
            <a:endParaRPr sz="1400" b="1" dirty="0">
              <a:solidFill>
                <a:schemeClr val="dk1"/>
              </a:solidFill>
            </a:endParaRPr>
          </a:p>
          <a:p>
            <a:pPr marL="1219170" lvl="1" indent="-423323">
              <a:lnSpc>
                <a:spcPct val="100000"/>
              </a:lnSpc>
              <a:spcBef>
                <a:spcPts val="0"/>
              </a:spcBef>
              <a:buClr>
                <a:schemeClr val="dk1"/>
              </a:buClr>
              <a:buSzPts val="1400"/>
              <a:buFont typeface="Microsoft JhengHei"/>
              <a:buAutoNum type="alphaLcPeriod"/>
            </a:pPr>
            <a:r>
              <a:rPr lang="zh-TW" altLang="en-US" dirty="0">
                <a:solidFill>
                  <a:schemeClr val="dk1"/>
                </a:solidFill>
                <a:cs typeface="Microsoft JhengHei"/>
                <a:sym typeface="Microsoft JhengHei"/>
              </a:rPr>
              <a:t>有無情緒分數</a:t>
            </a:r>
            <a:endParaRPr dirty="0">
              <a:solidFill>
                <a:schemeClr val="dk1"/>
              </a:solidFill>
              <a:cs typeface="Microsoft JhengHei"/>
              <a:sym typeface="Microsoft JhengHei"/>
            </a:endParaRPr>
          </a:p>
          <a:p>
            <a:pPr marL="1828754" lvl="2" indent="-423323">
              <a:lnSpc>
                <a:spcPct val="100000"/>
              </a:lnSpc>
              <a:spcBef>
                <a:spcPts val="0"/>
              </a:spcBef>
              <a:buClr>
                <a:schemeClr val="dk1"/>
              </a:buClr>
              <a:buSzPts val="1400"/>
              <a:buFont typeface="Microsoft JhengHei"/>
              <a:buAutoNum type="romanLcPeriod"/>
            </a:pPr>
            <a:r>
              <a:rPr lang="zh-TW" dirty="0">
                <a:solidFill>
                  <a:schemeClr val="dk1"/>
                </a:solidFill>
              </a:rPr>
              <a:t>Linear Regression</a:t>
            </a:r>
            <a:endParaRPr dirty="0">
              <a:solidFill>
                <a:schemeClr val="dk1"/>
              </a:solidFill>
            </a:endParaRPr>
          </a:p>
          <a:p>
            <a:pPr marL="1828754" lvl="2" indent="-423323">
              <a:lnSpc>
                <a:spcPct val="100000"/>
              </a:lnSpc>
              <a:spcBef>
                <a:spcPts val="0"/>
              </a:spcBef>
              <a:buClr>
                <a:schemeClr val="dk1"/>
              </a:buClr>
              <a:buSzPts val="1400"/>
              <a:buFont typeface="Microsoft JhengHei"/>
              <a:buAutoNum type="romanLcPeriod"/>
            </a:pPr>
            <a:r>
              <a:rPr lang="zh-TW" dirty="0">
                <a:solidFill>
                  <a:schemeClr val="dk1"/>
                </a:solidFill>
              </a:rPr>
              <a:t>XGBoost</a:t>
            </a:r>
            <a:endParaRPr dirty="0">
              <a:solidFill>
                <a:schemeClr val="dk1"/>
              </a:solidFill>
            </a:endParaRPr>
          </a:p>
          <a:p>
            <a:pPr marL="609585" indent="-423323">
              <a:lnSpc>
                <a:spcPct val="100000"/>
              </a:lnSpc>
              <a:spcBef>
                <a:spcPts val="0"/>
              </a:spcBef>
              <a:buClr>
                <a:srgbClr val="C19859"/>
              </a:buClr>
              <a:buSzPts val="1400"/>
              <a:buFont typeface="Microsoft JhengHei"/>
              <a:buAutoNum type="arabicPeriod"/>
            </a:pPr>
            <a:r>
              <a:rPr lang="zh-TW" altLang="en-US" sz="1400" b="1" dirty="0">
                <a:solidFill>
                  <a:srgbClr val="C19859"/>
                </a:solidFill>
                <a:cs typeface="Microsoft JhengHei"/>
                <a:sym typeface="Microsoft JhengHei"/>
              </a:rPr>
              <a:t>分類（目標：申購贖回行為）</a:t>
            </a:r>
            <a:endParaRPr sz="1400" b="1" dirty="0">
              <a:solidFill>
                <a:schemeClr val="dk1"/>
              </a:solidFill>
            </a:endParaRPr>
          </a:p>
          <a:p>
            <a:pPr marL="1219170" lvl="1" indent="-423323">
              <a:lnSpc>
                <a:spcPct val="100000"/>
              </a:lnSpc>
              <a:spcBef>
                <a:spcPts val="0"/>
              </a:spcBef>
              <a:buClr>
                <a:schemeClr val="dk1"/>
              </a:buClr>
              <a:buSzPts val="1400"/>
              <a:buFont typeface="Microsoft JhengHei"/>
              <a:buAutoNum type="alphaLcPeriod"/>
            </a:pPr>
            <a:r>
              <a:rPr lang="zh-TW" altLang="en-US" dirty="0">
                <a:solidFill>
                  <a:schemeClr val="dk1"/>
                </a:solidFill>
                <a:cs typeface="Microsoft JhengHei"/>
                <a:sym typeface="Microsoft JhengHei"/>
              </a:rPr>
              <a:t>有無情緒分數</a:t>
            </a:r>
            <a:endParaRPr dirty="0">
              <a:solidFill>
                <a:schemeClr val="dk1"/>
              </a:solidFill>
              <a:cs typeface="Microsoft JhengHei"/>
              <a:sym typeface="Microsoft JhengHei"/>
            </a:endParaRPr>
          </a:p>
          <a:p>
            <a:pPr marL="1828754" lvl="2" indent="-423323">
              <a:lnSpc>
                <a:spcPct val="100000"/>
              </a:lnSpc>
              <a:spcBef>
                <a:spcPts val="0"/>
              </a:spcBef>
              <a:buClr>
                <a:schemeClr val="dk1"/>
              </a:buClr>
              <a:buSzPts val="1400"/>
              <a:buFont typeface="Microsoft JhengHei"/>
              <a:buAutoNum type="romanLcPeriod"/>
            </a:pPr>
            <a:r>
              <a:rPr lang="zh-TW" dirty="0">
                <a:solidFill>
                  <a:schemeClr val="dk1"/>
                </a:solidFill>
              </a:rPr>
              <a:t>Logstic Regression</a:t>
            </a:r>
            <a:endParaRPr dirty="0">
              <a:solidFill>
                <a:schemeClr val="dk1"/>
              </a:solidFill>
            </a:endParaRPr>
          </a:p>
          <a:p>
            <a:pPr marL="1828754" lvl="2" indent="-423323">
              <a:lnSpc>
                <a:spcPct val="100000"/>
              </a:lnSpc>
              <a:spcBef>
                <a:spcPts val="0"/>
              </a:spcBef>
              <a:buClr>
                <a:schemeClr val="dk1"/>
              </a:buClr>
              <a:buSzPts val="1400"/>
              <a:buFont typeface="Microsoft JhengHei"/>
              <a:buAutoNum type="romanLcPeriod"/>
            </a:pPr>
            <a:r>
              <a:rPr lang="zh-TW" dirty="0">
                <a:solidFill>
                  <a:schemeClr val="dk1"/>
                </a:solidFill>
              </a:rPr>
              <a:t>XGBoost</a:t>
            </a:r>
            <a:endParaRPr dirty="0">
              <a:solidFill>
                <a:schemeClr val="dk1"/>
              </a:solidFill>
              <a:cs typeface="Microsoft JhengHei"/>
              <a:sym typeface="Microsoft JhengHei"/>
            </a:endParaRPr>
          </a:p>
        </p:txBody>
      </p:sp>
      <p:sp>
        <p:nvSpPr>
          <p:cNvPr id="5" name="Google Shape;162;p28">
            <a:extLst>
              <a:ext uri="{FF2B5EF4-FFF2-40B4-BE49-F238E27FC236}">
                <a16:creationId xmlns:a16="http://schemas.microsoft.com/office/drawing/2014/main" id="{664B351E-44B4-6114-424D-86EA70980438}"/>
              </a:ext>
            </a:extLst>
          </p:cNvPr>
          <p:cNvSpPr txBox="1">
            <a:spLocks/>
          </p:cNvSpPr>
          <p:nvPr/>
        </p:nvSpPr>
        <p:spPr>
          <a:xfrm>
            <a:off x="6026785" y="4158530"/>
            <a:ext cx="5622728" cy="1822507"/>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icrosoft JhengHei UI" panose="020B0604030504040204" pitchFamily="34" charset="-120"/>
                <a:ea typeface="Microsoft JhengHei UI" panose="020B0604030504040204" pitchFamily="34" charset="-120"/>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icrosoft JhengHei UI" panose="020B0604030504040204" pitchFamily="34" charset="-120"/>
                <a:ea typeface="Microsoft JhengHei UI" panose="020B0604030504040204" pitchFamily="34" charset="-120"/>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icrosoft JhengHei UI" panose="020B0604030504040204" pitchFamily="34" charset="-120"/>
                <a:ea typeface="Microsoft JhengHei UI" panose="020B0604030504040204" pitchFamily="34" charset="-120"/>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icrosoft JhengHei UI" panose="020B0604030504040204" pitchFamily="34" charset="-120"/>
                <a:ea typeface="Microsoft JhengHei UI" panose="020B0604030504040204" pitchFamily="34" charset="-120"/>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icrosoft JhengHei UI" panose="020B0604030504040204" pitchFamily="34" charset="-120"/>
                <a:ea typeface="Microsoft JhengHei UI" panose="020B0604030504040204" pitchFamily="34" charset="-12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Clr>
                <a:schemeClr val="dk1"/>
              </a:buClr>
              <a:buSzPts val="1100"/>
              <a:buFont typeface="Arial" panose="020B0604020202020204" pitchFamily="34" charset="0"/>
              <a:buNone/>
            </a:pPr>
            <a:r>
              <a:rPr lang="en-US" altLang="zh-TW" sz="1800" b="1" dirty="0">
                <a:solidFill>
                  <a:srgbClr val="C19859"/>
                </a:solidFill>
              </a:rPr>
              <a:t>WHY</a:t>
            </a:r>
            <a:r>
              <a:rPr lang="zh-TW" altLang="en-US" sz="1800" b="1" dirty="0">
                <a:solidFill>
                  <a:srgbClr val="C19859"/>
                </a:solidFill>
                <a:cs typeface="Microsoft JhengHei"/>
                <a:sym typeface="Microsoft JhengHei"/>
              </a:rPr>
              <a:t>情緒分數？</a:t>
            </a:r>
          </a:p>
          <a:p>
            <a:pPr marL="0" indent="0">
              <a:spcBef>
                <a:spcPts val="0"/>
              </a:spcBef>
              <a:buClr>
                <a:schemeClr val="dk1"/>
              </a:buClr>
              <a:buSzPts val="1100"/>
              <a:buFont typeface="Arial" panose="020B0604020202020204" pitchFamily="34" charset="0"/>
              <a:buNone/>
            </a:pPr>
            <a:r>
              <a:rPr lang="zh-TW" altLang="en-US" sz="1800" dirty="0">
                <a:solidFill>
                  <a:schemeClr val="dk1"/>
                </a:solidFill>
                <a:cs typeface="Microsoft JhengHei"/>
                <a:sym typeface="Microsoft JhengHei"/>
              </a:rPr>
              <a:t>本專題主要目標在於探討新聞熱度是否影響基金趨勢預測，因此針對新聞熱度之情緒分數有無進行個別實驗，除此之外也會探討正、負向的影響程度</a:t>
            </a:r>
          </a:p>
        </p:txBody>
      </p:sp>
      <p:sp>
        <p:nvSpPr>
          <p:cNvPr id="2" name="投影片編號版面配置區 1">
            <a:extLst>
              <a:ext uri="{FF2B5EF4-FFF2-40B4-BE49-F238E27FC236}">
                <a16:creationId xmlns:a16="http://schemas.microsoft.com/office/drawing/2014/main" id="{0BD10686-53C6-4D98-D35B-594BCEE3EF27}"/>
              </a:ext>
            </a:extLst>
          </p:cNvPr>
          <p:cNvSpPr>
            <a:spLocks noGrp="1"/>
          </p:cNvSpPr>
          <p:nvPr>
            <p:ph type="sldNum" idx="12"/>
          </p:nvPr>
        </p:nvSpPr>
        <p:spPr/>
        <p:txBody>
          <a:bodyPr/>
          <a:lstStyle/>
          <a:p>
            <a:fld id="{00000000-1234-1234-1234-123412341234}" type="slidenum">
              <a:rPr lang="en-US" altLang="zh-TW" smtClean="0"/>
              <a:pPr/>
              <a:t>21</a:t>
            </a:fld>
            <a:endParaRPr lang="zh-TW" altLang="en-US"/>
          </a:p>
        </p:txBody>
      </p:sp>
      <p:sp>
        <p:nvSpPr>
          <p:cNvPr id="7" name="標題 7">
            <a:extLst>
              <a:ext uri="{FF2B5EF4-FFF2-40B4-BE49-F238E27FC236}">
                <a16:creationId xmlns:a16="http://schemas.microsoft.com/office/drawing/2014/main" id="{100E544E-2AFC-34B8-383B-EBDB9EB9D3CA}"/>
              </a:ext>
            </a:extLst>
          </p:cNvPr>
          <p:cNvSpPr txBox="1">
            <a:spLocks/>
          </p:cNvSpPr>
          <p:nvPr/>
        </p:nvSpPr>
        <p:spPr>
          <a:xfrm>
            <a:off x="0" y="33555"/>
            <a:ext cx="2013358" cy="398837"/>
          </a:xfrm>
          <a:prstGeom prst="rect">
            <a:avLst/>
          </a:prstGeom>
        </p:spPr>
        <p:txBody>
          <a:bodyPr spcFirstLastPara="1" vert="horz" wrap="square" lIns="91425" tIns="91425" rIns="91425" bIns="91425" rtlCol="0" anchor="t" anchorCtr="0">
            <a:normAutofit/>
          </a:bodyPr>
          <a:lstStyle>
            <a:lvl1pPr lvl="0" algn="ctr" defTabSz="914400" rtl="0" eaLnBrk="1" latinLnBrk="0" hangingPunct="1">
              <a:lnSpc>
                <a:spcPct val="100000"/>
              </a:lnSpc>
              <a:spcBef>
                <a:spcPts val="0"/>
              </a:spcBef>
              <a:spcAft>
                <a:spcPts val="0"/>
              </a:spcAft>
              <a:buSzPts val="2800"/>
              <a:buNone/>
              <a:defRPr sz="3600" kern="1200" cap="all" baseline="0">
                <a:solidFill>
                  <a:schemeClr val="tx1"/>
                </a:solidFill>
                <a:latin typeface="Microsoft JhengHei UI" panose="020B0604030504040204" pitchFamily="34" charset="-120"/>
                <a:ea typeface="Microsoft JhengHei UI" panose="020B0604030504040204" pitchFamily="34" charset="-120"/>
                <a:cs typeface="+mj-c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pPr algn="l"/>
            <a:r>
              <a:rPr lang="en-US" altLang="zh-TW" sz="1400" dirty="0"/>
              <a:t>&gt;</a:t>
            </a:r>
            <a:r>
              <a:rPr lang="zh-TW" altLang="en-US" sz="1400" dirty="0"/>
              <a:t>野村第三組</a:t>
            </a:r>
            <a:r>
              <a:rPr lang="en-US" altLang="zh-TW" sz="1400" dirty="0"/>
              <a:t>/</a:t>
            </a:r>
            <a:r>
              <a:rPr lang="zh-TW" altLang="en-US" sz="1400" dirty="0"/>
              <a:t>實驗結果</a:t>
            </a:r>
            <a:endParaRPr lang="en-US" altLang="zh-TW" sz="1400" dirty="0"/>
          </a:p>
        </p:txBody>
      </p:sp>
      <p:sp>
        <p:nvSpPr>
          <p:cNvPr id="10" name="Google Shape;162;p28">
            <a:extLst>
              <a:ext uri="{FF2B5EF4-FFF2-40B4-BE49-F238E27FC236}">
                <a16:creationId xmlns:a16="http://schemas.microsoft.com/office/drawing/2014/main" id="{B4BB09FF-4C3D-8C7C-9A84-BC2ECDCC2225}"/>
              </a:ext>
            </a:extLst>
          </p:cNvPr>
          <p:cNvSpPr txBox="1">
            <a:spLocks/>
          </p:cNvSpPr>
          <p:nvPr/>
        </p:nvSpPr>
        <p:spPr>
          <a:xfrm>
            <a:off x="6026785" y="1874691"/>
            <a:ext cx="5675857" cy="1739787"/>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icrosoft JhengHei UI" panose="020B0604030504040204" pitchFamily="34" charset="-120"/>
                <a:ea typeface="Microsoft JhengHei UI" panose="020B0604030504040204" pitchFamily="34" charset="-120"/>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icrosoft JhengHei UI" panose="020B0604030504040204" pitchFamily="34" charset="-120"/>
                <a:ea typeface="Microsoft JhengHei UI" panose="020B0604030504040204" pitchFamily="34" charset="-120"/>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icrosoft JhengHei UI" panose="020B0604030504040204" pitchFamily="34" charset="-120"/>
                <a:ea typeface="Microsoft JhengHei UI" panose="020B0604030504040204" pitchFamily="34" charset="-120"/>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icrosoft JhengHei UI" panose="020B0604030504040204" pitchFamily="34" charset="-120"/>
                <a:ea typeface="Microsoft JhengHei UI" panose="020B0604030504040204" pitchFamily="34" charset="-120"/>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icrosoft JhengHei UI" panose="020B0604030504040204" pitchFamily="34" charset="-120"/>
                <a:ea typeface="Microsoft JhengHei UI" panose="020B0604030504040204" pitchFamily="34" charset="-12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Clr>
                <a:schemeClr val="dk1"/>
              </a:buClr>
              <a:buSzPts val="1100"/>
              <a:buFont typeface="Arial" panose="020B0604020202020204" pitchFamily="34" charset="0"/>
              <a:buNone/>
            </a:pPr>
            <a:r>
              <a:rPr lang="en-US" altLang="zh-TW" sz="1800" b="1" dirty="0">
                <a:solidFill>
                  <a:srgbClr val="C19859"/>
                </a:solidFill>
              </a:rPr>
              <a:t>WHY</a:t>
            </a:r>
            <a:r>
              <a:rPr lang="zh-TW" altLang="en-US" sz="1800" b="1" dirty="0">
                <a:solidFill>
                  <a:srgbClr val="C19859"/>
                </a:solidFill>
                <a:cs typeface="Microsoft JhengHei"/>
                <a:sym typeface="Microsoft JhengHei"/>
              </a:rPr>
              <a:t>淨值？</a:t>
            </a:r>
          </a:p>
          <a:p>
            <a:pPr marL="0" indent="0">
              <a:spcBef>
                <a:spcPts val="0"/>
              </a:spcBef>
              <a:buFont typeface="Arial" panose="020B0604020202020204" pitchFamily="34" charset="0"/>
              <a:buNone/>
            </a:pPr>
            <a:r>
              <a:rPr lang="zh-TW" altLang="en-US" sz="1800" dirty="0">
                <a:solidFill>
                  <a:schemeClr val="dk1"/>
                </a:solidFill>
                <a:cs typeface="Microsoft JhengHei"/>
                <a:sym typeface="Microsoft JhengHei"/>
              </a:rPr>
              <a:t>因為淨值除了是老師給的建議外，還需要特別在網路上蒐集各基金的淨值資料，因此本組想探討究竟淨值資料是否會對基金預測帶來影響</a:t>
            </a:r>
          </a:p>
        </p:txBody>
      </p:sp>
    </p:spTree>
    <p:extLst>
      <p:ext uri="{BB962C8B-B14F-4D97-AF65-F5344CB8AC3E}">
        <p14:creationId xmlns:p14="http://schemas.microsoft.com/office/powerpoint/2010/main" val="15304456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3" name="矩形 12">
            <a:extLst>
              <a:ext uri="{FF2B5EF4-FFF2-40B4-BE49-F238E27FC236}">
                <a16:creationId xmlns:a16="http://schemas.microsoft.com/office/drawing/2014/main" id="{F0B7C094-DA28-46A5-A072-F32AF6D70B42}"/>
              </a:ext>
            </a:extLst>
          </p:cNvPr>
          <p:cNvSpPr/>
          <p:nvPr/>
        </p:nvSpPr>
        <p:spPr>
          <a:xfrm>
            <a:off x="-38796" y="2478669"/>
            <a:ext cx="12230795" cy="315453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7" name="Google Shape;167;p29"/>
          <p:cNvSpPr txBox="1"/>
          <p:nvPr/>
        </p:nvSpPr>
        <p:spPr>
          <a:xfrm>
            <a:off x="2653147" y="396028"/>
            <a:ext cx="6966800" cy="738623"/>
          </a:xfrm>
          <a:prstGeom prst="rect">
            <a:avLst/>
          </a:prstGeom>
          <a:noFill/>
          <a:ln>
            <a:noFill/>
          </a:ln>
        </p:spPr>
        <p:txBody>
          <a:bodyPr spcFirstLastPara="1" wrap="square" lIns="121900" tIns="121900" rIns="121900" bIns="121900" anchor="t" anchorCtr="0">
            <a:spAutoFit/>
          </a:bodyPr>
          <a:lstStyle/>
          <a:p>
            <a:pPr algn="ctr"/>
            <a:r>
              <a:rPr lang="zh-TW" altLang="en-US" sz="3200" b="1" dirty="0">
                <a:latin typeface="Microsoft JhengHei UI" panose="020B0604030504040204" pitchFamily="34" charset="-120"/>
                <a:ea typeface="Microsoft JhengHei UI" panose="020B0604030504040204" pitchFamily="34" charset="-120"/>
              </a:rPr>
              <a:t>實驗結果－有淨值 </a:t>
            </a:r>
            <a:r>
              <a:rPr lang="en-US" altLang="zh-TW" sz="3200" b="1" dirty="0">
                <a:latin typeface="Microsoft JhengHei UI" panose="020B0604030504040204" pitchFamily="34" charset="-120"/>
                <a:ea typeface="Microsoft JhengHei UI" panose="020B0604030504040204" pitchFamily="34" charset="-120"/>
              </a:rPr>
              <a:t>V.S </a:t>
            </a:r>
            <a:r>
              <a:rPr lang="zh-TW" altLang="en-US" sz="3200" b="1" dirty="0">
                <a:latin typeface="Microsoft JhengHei UI" panose="020B0604030504040204" pitchFamily="34" charset="-120"/>
                <a:ea typeface="Microsoft JhengHei UI" panose="020B0604030504040204" pitchFamily="34" charset="-120"/>
              </a:rPr>
              <a:t>無淨值</a:t>
            </a:r>
            <a:endParaRPr sz="3200" b="1" dirty="0">
              <a:latin typeface="Microsoft JhengHei UI" panose="020B0604030504040204" pitchFamily="34" charset="-120"/>
              <a:ea typeface="Microsoft JhengHei UI" panose="020B0604030504040204" pitchFamily="34" charset="-120"/>
            </a:endParaRPr>
          </a:p>
        </p:txBody>
      </p:sp>
      <p:sp>
        <p:nvSpPr>
          <p:cNvPr id="168" name="Google Shape;168;p29"/>
          <p:cNvSpPr txBox="1">
            <a:spLocks noGrp="1"/>
          </p:cNvSpPr>
          <p:nvPr>
            <p:ph type="body" idx="4294967295"/>
          </p:nvPr>
        </p:nvSpPr>
        <p:spPr>
          <a:xfrm>
            <a:off x="340480" y="971212"/>
            <a:ext cx="11651581" cy="1424075"/>
          </a:xfrm>
          <a:prstGeom prst="rect">
            <a:avLst/>
          </a:prstGeom>
        </p:spPr>
        <p:txBody>
          <a:bodyPr spcFirstLastPara="1" vert="horz" wrap="square" lIns="121900" tIns="121900" rIns="121900" bIns="121900" rtlCol="0" anchor="t" anchorCtr="0">
            <a:noAutofit/>
          </a:bodyPr>
          <a:lstStyle/>
          <a:p>
            <a:pPr marL="0" indent="0">
              <a:spcBef>
                <a:spcPts val="0"/>
              </a:spcBef>
              <a:buNone/>
            </a:pPr>
            <a:r>
              <a:rPr lang="zh-TW" altLang="en-US" sz="1400" dirty="0">
                <a:latin typeface="Microsoft JhengHei"/>
                <a:ea typeface="Microsoft JhengHei"/>
                <a:cs typeface="Microsoft JhengHei"/>
                <a:sym typeface="Microsoft JhengHei"/>
              </a:rPr>
              <a:t>實驗結果：</a:t>
            </a:r>
            <a:r>
              <a:rPr lang="zh-TW" altLang="en-US" sz="1400" dirty="0">
                <a:solidFill>
                  <a:schemeClr val="dk1"/>
                </a:solidFill>
                <a:latin typeface="Microsoft JhengHei"/>
                <a:ea typeface="Microsoft JhengHei"/>
                <a:cs typeface="Microsoft JhengHei"/>
                <a:sym typeface="Microsoft JhengHei"/>
              </a:rPr>
              <a:t>資料</a:t>
            </a:r>
            <a:r>
              <a:rPr lang="en-US" altLang="zh-TW" sz="1400" dirty="0">
                <a:solidFill>
                  <a:schemeClr val="dk1"/>
                </a:solidFill>
                <a:latin typeface="Microsoft JhengHei"/>
                <a:ea typeface="Microsoft JhengHei"/>
                <a:cs typeface="Microsoft JhengHei"/>
                <a:sym typeface="Microsoft JhengHei"/>
              </a:rPr>
              <a:t>A</a:t>
            </a:r>
            <a:r>
              <a:rPr lang="zh-TW" altLang="en-US" sz="1400" dirty="0">
                <a:solidFill>
                  <a:schemeClr val="dk1"/>
                </a:solidFill>
                <a:latin typeface="Microsoft JhengHei"/>
                <a:ea typeface="Microsoft JhengHei"/>
                <a:cs typeface="Microsoft JhengHei"/>
                <a:sym typeface="Microsoft JhengHei"/>
              </a:rPr>
              <a:t>與資料</a:t>
            </a:r>
            <a:r>
              <a:rPr lang="en-US" altLang="zh-TW" sz="1400" dirty="0">
                <a:solidFill>
                  <a:schemeClr val="dk1"/>
                </a:solidFill>
                <a:latin typeface="Microsoft JhengHei"/>
                <a:ea typeface="Microsoft JhengHei"/>
                <a:cs typeface="Microsoft JhengHei"/>
                <a:sym typeface="Microsoft JhengHei"/>
              </a:rPr>
              <a:t>B</a:t>
            </a:r>
            <a:r>
              <a:rPr lang="zh-TW" altLang="en-US" sz="1400" dirty="0">
                <a:solidFill>
                  <a:schemeClr val="dk1"/>
                </a:solidFill>
                <a:latin typeface="Microsoft JhengHei"/>
                <a:ea typeface="Microsoft JhengHei"/>
                <a:cs typeface="Microsoft JhengHei"/>
                <a:sym typeface="Microsoft JhengHei"/>
              </a:rPr>
              <a:t>皆顯示無淨值相較於有淨值好</a:t>
            </a:r>
            <a:endParaRPr lang="en-US" altLang="zh-TW" sz="1400" dirty="0">
              <a:solidFill>
                <a:schemeClr val="dk1"/>
              </a:solidFill>
              <a:latin typeface="Microsoft JhengHei"/>
              <a:ea typeface="Microsoft JhengHei"/>
              <a:cs typeface="Microsoft JhengHei"/>
              <a:sym typeface="Microsoft JhengHei"/>
            </a:endParaRPr>
          </a:p>
          <a:p>
            <a:pPr marL="0" indent="0">
              <a:spcBef>
                <a:spcPts val="0"/>
              </a:spcBef>
              <a:buNone/>
            </a:pPr>
            <a:r>
              <a:rPr lang="zh-TW" altLang="en-US" sz="1400" dirty="0">
                <a:solidFill>
                  <a:schemeClr val="dk1"/>
                </a:solidFill>
                <a:latin typeface="Microsoft JhengHei"/>
                <a:ea typeface="Microsoft JhengHei"/>
                <a:cs typeface="Microsoft JhengHei"/>
                <a:sym typeface="Microsoft JhengHei"/>
              </a:rPr>
              <a:t>推測原因：因原始資料中的基金名稱為</a:t>
            </a:r>
            <a:r>
              <a:rPr lang="zh-TW" altLang="en-US" sz="1400" dirty="0">
                <a:solidFill>
                  <a:srgbClr val="9F2936"/>
                </a:solidFill>
                <a:latin typeface="Microsoft JhengHei"/>
                <a:ea typeface="Microsoft JhengHei"/>
                <a:cs typeface="Microsoft JhengHei"/>
                <a:sym typeface="Microsoft JhengHei"/>
              </a:rPr>
              <a:t>詳細名稱</a:t>
            </a:r>
            <a:r>
              <a:rPr lang="zh-TW" altLang="en-US" sz="1400" dirty="0">
                <a:solidFill>
                  <a:schemeClr val="dk1"/>
                </a:solidFill>
                <a:latin typeface="Microsoft JhengHei"/>
                <a:ea typeface="Microsoft JhengHei"/>
                <a:cs typeface="Microsoft JhengHei"/>
                <a:sym typeface="Microsoft JhengHei"/>
              </a:rPr>
              <a:t>（如：安本標準 </a:t>
            </a:r>
            <a:r>
              <a:rPr lang="en-US" altLang="zh-TW" sz="1400" dirty="0">
                <a:solidFill>
                  <a:schemeClr val="dk1"/>
                </a:solidFill>
              </a:rPr>
              <a:t>- </a:t>
            </a:r>
            <a:r>
              <a:rPr lang="zh-TW" altLang="en-US" sz="1400" dirty="0">
                <a:solidFill>
                  <a:schemeClr val="dk1"/>
                </a:solidFill>
                <a:latin typeface="Microsoft JhengHei"/>
                <a:ea typeface="Microsoft JhengHei"/>
                <a:cs typeface="Microsoft JhengHei"/>
                <a:sym typeface="Microsoft JhengHei"/>
              </a:rPr>
              <a:t>亞洲小型公司基金 </a:t>
            </a:r>
            <a:r>
              <a:rPr lang="en-US" altLang="zh-TW" sz="1400" dirty="0">
                <a:solidFill>
                  <a:schemeClr val="dk1"/>
                </a:solidFill>
              </a:rPr>
              <a:t>A </a:t>
            </a:r>
            <a:r>
              <a:rPr lang="zh-TW" altLang="en-US" sz="1400" dirty="0">
                <a:solidFill>
                  <a:schemeClr val="dk1"/>
                </a:solidFill>
                <a:latin typeface="Microsoft JhengHei"/>
                <a:ea typeface="Microsoft JhengHei"/>
                <a:cs typeface="Microsoft JhengHei"/>
                <a:sym typeface="Microsoft JhengHei"/>
              </a:rPr>
              <a:t>累積 美元、安本標準 </a:t>
            </a:r>
            <a:r>
              <a:rPr lang="en-US" altLang="zh-TW" sz="1400" dirty="0">
                <a:solidFill>
                  <a:schemeClr val="dk1"/>
                </a:solidFill>
              </a:rPr>
              <a:t>- </a:t>
            </a:r>
            <a:r>
              <a:rPr lang="zh-TW" altLang="en-US" sz="1400" dirty="0">
                <a:solidFill>
                  <a:schemeClr val="dk1"/>
                </a:solidFill>
                <a:latin typeface="Microsoft JhengHei"/>
                <a:ea typeface="Microsoft JhengHei"/>
                <a:cs typeface="Microsoft JhengHei"/>
                <a:sym typeface="Microsoft JhengHei"/>
              </a:rPr>
              <a:t>亞洲小型公司基金 </a:t>
            </a:r>
            <a:r>
              <a:rPr lang="en-US" altLang="zh-TW" sz="1400" dirty="0">
                <a:solidFill>
                  <a:schemeClr val="dk1"/>
                </a:solidFill>
              </a:rPr>
              <a:t>B </a:t>
            </a:r>
            <a:r>
              <a:rPr lang="zh-TW" altLang="en-US" sz="1400" dirty="0">
                <a:solidFill>
                  <a:schemeClr val="dk1"/>
                </a:solidFill>
                <a:latin typeface="Microsoft JhengHei"/>
                <a:ea typeface="Microsoft JhengHei"/>
                <a:cs typeface="Microsoft JhengHei"/>
                <a:sym typeface="Microsoft JhengHei"/>
              </a:rPr>
              <a:t>累積 美元），而將名稱簡化為</a:t>
            </a:r>
            <a:r>
              <a:rPr lang="zh-TW" altLang="en-US" sz="1400" dirty="0">
                <a:solidFill>
                  <a:srgbClr val="9F2936"/>
                </a:solidFill>
                <a:latin typeface="Microsoft JhengHei"/>
                <a:ea typeface="Microsoft JhengHei"/>
                <a:cs typeface="Microsoft JhengHei"/>
                <a:sym typeface="Microsoft JhengHei"/>
              </a:rPr>
              <a:t>簡化名稱</a:t>
            </a:r>
            <a:r>
              <a:rPr lang="zh-TW" altLang="en-US" sz="1400" dirty="0">
                <a:solidFill>
                  <a:schemeClr val="dk1"/>
                </a:solidFill>
                <a:latin typeface="Microsoft JhengHei"/>
                <a:ea typeface="Microsoft JhengHei"/>
                <a:cs typeface="Microsoft JhengHei"/>
                <a:sym typeface="Microsoft JhengHei"/>
              </a:rPr>
              <a:t>（例如：安本標準亞洲小型公司基金 ），然而基金淨值是根據</a:t>
            </a:r>
            <a:r>
              <a:rPr lang="zh-TW" altLang="en-US" sz="1400" dirty="0">
                <a:solidFill>
                  <a:srgbClr val="9F2936"/>
                </a:solidFill>
                <a:latin typeface="Microsoft JhengHei"/>
                <a:ea typeface="Microsoft JhengHei"/>
                <a:cs typeface="Microsoft JhengHei"/>
                <a:sym typeface="Microsoft JhengHei"/>
              </a:rPr>
              <a:t>詳細名稱</a:t>
            </a:r>
            <a:r>
              <a:rPr lang="zh-TW" altLang="en-US" sz="1400" dirty="0">
                <a:solidFill>
                  <a:schemeClr val="dk1"/>
                </a:solidFill>
                <a:latin typeface="Microsoft JhengHei"/>
                <a:ea typeface="Microsoft JhengHei"/>
                <a:cs typeface="Microsoft JhengHei"/>
                <a:sym typeface="Microsoft JhengHei"/>
              </a:rPr>
              <a:t>的基金有不同的淨值，所以導致最後預測若加入淨值並不會帶來更好的結果，反而誤差更大</a:t>
            </a:r>
            <a:endParaRPr sz="1400" dirty="0"/>
          </a:p>
        </p:txBody>
      </p:sp>
      <p:graphicFrame>
        <p:nvGraphicFramePr>
          <p:cNvPr id="169" name="Google Shape;169;p29"/>
          <p:cNvGraphicFramePr/>
          <p:nvPr/>
        </p:nvGraphicFramePr>
        <p:xfrm>
          <a:off x="516649" y="3082176"/>
          <a:ext cx="5591934" cy="2246277"/>
        </p:xfrm>
        <a:graphic>
          <a:graphicData uri="http://schemas.openxmlformats.org/drawingml/2006/table">
            <a:tbl>
              <a:tblPr>
                <a:noFill/>
              </a:tblPr>
              <a:tblGrid>
                <a:gridCol w="1023949">
                  <a:extLst>
                    <a:ext uri="{9D8B030D-6E8A-4147-A177-3AD203B41FA5}">
                      <a16:colId xmlns:a16="http://schemas.microsoft.com/office/drawing/2014/main" val="20000"/>
                    </a:ext>
                  </a:extLst>
                </a:gridCol>
                <a:gridCol w="1899234">
                  <a:extLst>
                    <a:ext uri="{9D8B030D-6E8A-4147-A177-3AD203B41FA5}">
                      <a16:colId xmlns:a16="http://schemas.microsoft.com/office/drawing/2014/main" val="20001"/>
                    </a:ext>
                  </a:extLst>
                </a:gridCol>
                <a:gridCol w="2668751">
                  <a:extLst>
                    <a:ext uri="{9D8B030D-6E8A-4147-A177-3AD203B41FA5}">
                      <a16:colId xmlns:a16="http://schemas.microsoft.com/office/drawing/2014/main" val="20002"/>
                    </a:ext>
                  </a:extLst>
                </a:gridCol>
              </a:tblGrid>
              <a:tr h="410390">
                <a:tc>
                  <a:txBody>
                    <a:bodyPr/>
                    <a:lstStyle/>
                    <a:p>
                      <a:pPr marL="0" lvl="0" indent="0" algn="l" rtl="0">
                        <a:lnSpc>
                          <a:spcPct val="115000"/>
                        </a:lnSpc>
                        <a:spcBef>
                          <a:spcPts val="0"/>
                        </a:spcBef>
                        <a:spcAft>
                          <a:spcPts val="0"/>
                        </a:spcAft>
                        <a:buNone/>
                      </a:pPr>
                      <a:r>
                        <a:rPr lang="zh-TW" sz="1800" b="1" dirty="0">
                          <a:solidFill>
                            <a:srgbClr val="FFFFFF"/>
                          </a:solidFill>
                        </a:rPr>
                        <a:t>Task</a:t>
                      </a:r>
                      <a:endParaRPr sz="1800" b="1" dirty="0">
                        <a:solidFill>
                          <a:srgbClr val="FFFFFF"/>
                        </a:solidFill>
                      </a:endParaRPr>
                    </a:p>
                  </a:txBody>
                  <a:tcPr marL="121933" marR="121933" marT="60967" marB="60967">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C19859"/>
                    </a:solidFill>
                  </a:tcPr>
                </a:tc>
                <a:tc>
                  <a:txBody>
                    <a:bodyPr/>
                    <a:lstStyle/>
                    <a:p>
                      <a:pPr marL="0" lvl="0" indent="0" algn="l" rtl="0">
                        <a:lnSpc>
                          <a:spcPct val="115000"/>
                        </a:lnSpc>
                        <a:spcBef>
                          <a:spcPts val="0"/>
                        </a:spcBef>
                        <a:spcAft>
                          <a:spcPts val="0"/>
                        </a:spcAft>
                        <a:buNone/>
                      </a:pPr>
                      <a:r>
                        <a:rPr lang="zh-TW" sz="1800" b="1" dirty="0">
                          <a:solidFill>
                            <a:srgbClr val="FFFFFF"/>
                          </a:solidFill>
                        </a:rPr>
                        <a:t>Model</a:t>
                      </a:r>
                      <a:endParaRPr sz="1800" b="1" dirty="0">
                        <a:solidFill>
                          <a:srgbClr val="FFFFFF"/>
                        </a:solidFill>
                      </a:endParaRPr>
                    </a:p>
                  </a:txBody>
                  <a:tcPr marL="121933" marR="121933" marT="60967" marB="60967">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C19859"/>
                    </a:solidFill>
                  </a:tcPr>
                </a:tc>
                <a:tc>
                  <a:txBody>
                    <a:bodyPr/>
                    <a:lstStyle/>
                    <a:p>
                      <a:pPr marL="0" lvl="0" indent="0" algn="l" rtl="0">
                        <a:lnSpc>
                          <a:spcPct val="115000"/>
                        </a:lnSpc>
                        <a:spcBef>
                          <a:spcPts val="0"/>
                        </a:spcBef>
                        <a:spcAft>
                          <a:spcPts val="0"/>
                        </a:spcAft>
                        <a:buNone/>
                      </a:pPr>
                      <a:r>
                        <a:rPr lang="zh-TW" sz="1800" b="1" dirty="0">
                          <a:solidFill>
                            <a:srgbClr val="FFFFFF"/>
                          </a:solidFill>
                        </a:rPr>
                        <a:t>RMSE</a:t>
                      </a:r>
                      <a:endParaRPr sz="1800" b="1" dirty="0">
                        <a:solidFill>
                          <a:srgbClr val="FFFFFF"/>
                        </a:solidFill>
                      </a:endParaRPr>
                    </a:p>
                  </a:txBody>
                  <a:tcPr marL="121933" marR="121933" marT="60967" marB="60967">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C19859"/>
                    </a:solidFill>
                  </a:tcPr>
                </a:tc>
                <a:extLst>
                  <a:ext uri="{0D108BD9-81ED-4DB2-BD59-A6C34878D82A}">
                    <a16:rowId xmlns:a16="http://schemas.microsoft.com/office/drawing/2014/main" val="10000"/>
                  </a:ext>
                </a:extLst>
              </a:tr>
              <a:tr h="463812">
                <a:tc>
                  <a:txBody>
                    <a:bodyPr/>
                    <a:lstStyle/>
                    <a:p>
                      <a:pPr marL="0" lvl="0" indent="0" algn="l" rtl="0">
                        <a:lnSpc>
                          <a:spcPct val="115000"/>
                        </a:lnSpc>
                        <a:spcBef>
                          <a:spcPts val="0"/>
                        </a:spcBef>
                        <a:spcAft>
                          <a:spcPts val="0"/>
                        </a:spcAft>
                        <a:buNone/>
                      </a:pPr>
                      <a:r>
                        <a:rPr lang="zh-TW" sz="1800" dirty="0">
                          <a:latin typeface="Microsoft JhengHei"/>
                          <a:ea typeface="Microsoft JhengHei"/>
                          <a:cs typeface="Microsoft JhengHei"/>
                          <a:sym typeface="Microsoft JhengHei"/>
                        </a:rPr>
                        <a:t>有淨值</a:t>
                      </a:r>
                      <a:endParaRPr sz="1800" dirty="0">
                        <a:latin typeface="Microsoft JhengHei"/>
                        <a:ea typeface="Microsoft JhengHei"/>
                        <a:cs typeface="Microsoft JhengHei"/>
                        <a:sym typeface="Microsoft JhengHei"/>
                      </a:endParaRPr>
                    </a:p>
                  </a:txBody>
                  <a:tcPr marL="121933" marR="121933" marT="60967" marB="60967">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9DDD1"/>
                    </a:solidFill>
                  </a:tcPr>
                </a:tc>
                <a:tc>
                  <a:txBody>
                    <a:bodyPr/>
                    <a:lstStyle/>
                    <a:p>
                      <a:pPr marL="0" lvl="0" indent="0" algn="l" rtl="0">
                        <a:lnSpc>
                          <a:spcPct val="115000"/>
                        </a:lnSpc>
                        <a:spcBef>
                          <a:spcPts val="0"/>
                        </a:spcBef>
                        <a:spcAft>
                          <a:spcPts val="0"/>
                        </a:spcAft>
                        <a:buNone/>
                      </a:pPr>
                      <a:r>
                        <a:rPr lang="zh-TW" sz="1800" dirty="0"/>
                        <a:t>Linear Regression</a:t>
                      </a:r>
                      <a:endParaRPr sz="1800" dirty="0"/>
                    </a:p>
                  </a:txBody>
                  <a:tcPr marL="121933" marR="121933" marT="60967" marB="60967">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9DDD1"/>
                    </a:solidFill>
                  </a:tcPr>
                </a:tc>
                <a:tc>
                  <a:txBody>
                    <a:bodyPr/>
                    <a:lstStyle/>
                    <a:p>
                      <a:pPr marL="0" lvl="0" indent="0" algn="l" rtl="0">
                        <a:lnSpc>
                          <a:spcPct val="115000"/>
                        </a:lnSpc>
                        <a:spcBef>
                          <a:spcPts val="0"/>
                        </a:spcBef>
                        <a:spcAft>
                          <a:spcPts val="0"/>
                        </a:spcAft>
                        <a:buNone/>
                      </a:pPr>
                      <a:r>
                        <a:rPr lang="zh-TW" sz="1800" dirty="0"/>
                        <a:t>87927023.7668797</a:t>
                      </a:r>
                      <a:endParaRPr sz="1800" dirty="0"/>
                    </a:p>
                  </a:txBody>
                  <a:tcPr marL="121933" marR="121933" marT="60967" marB="60967">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9DDD1"/>
                    </a:solidFill>
                  </a:tcPr>
                </a:tc>
                <a:extLst>
                  <a:ext uri="{0D108BD9-81ED-4DB2-BD59-A6C34878D82A}">
                    <a16:rowId xmlns:a16="http://schemas.microsoft.com/office/drawing/2014/main" val="10001"/>
                  </a:ext>
                </a:extLst>
              </a:tr>
              <a:tr h="454535">
                <a:tc>
                  <a:txBody>
                    <a:bodyPr/>
                    <a:lstStyle/>
                    <a:p>
                      <a:pPr marL="0" lvl="0" indent="0" algn="l" rtl="0">
                        <a:lnSpc>
                          <a:spcPct val="115000"/>
                        </a:lnSpc>
                        <a:spcBef>
                          <a:spcPts val="0"/>
                        </a:spcBef>
                        <a:spcAft>
                          <a:spcPts val="0"/>
                        </a:spcAft>
                        <a:buNone/>
                      </a:pPr>
                      <a:r>
                        <a:rPr lang="zh-TW" sz="1800">
                          <a:latin typeface="Microsoft JhengHei"/>
                          <a:ea typeface="Microsoft JhengHei"/>
                          <a:cs typeface="Microsoft JhengHei"/>
                          <a:sym typeface="Microsoft JhengHei"/>
                        </a:rPr>
                        <a:t>無淨值</a:t>
                      </a:r>
                      <a:endParaRPr sz="1800">
                        <a:latin typeface="Microsoft JhengHei"/>
                        <a:ea typeface="Microsoft JhengHei"/>
                        <a:cs typeface="Microsoft JhengHei"/>
                        <a:sym typeface="Microsoft JhengHei"/>
                      </a:endParaRPr>
                    </a:p>
                  </a:txBody>
                  <a:tcPr marL="121933" marR="121933" marT="60967" marB="60967">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F4EFEA"/>
                    </a:solidFill>
                  </a:tcPr>
                </a:tc>
                <a:tc>
                  <a:txBody>
                    <a:bodyPr/>
                    <a:lstStyle/>
                    <a:p>
                      <a:pPr marL="0" lvl="0" indent="0" algn="l" rtl="0">
                        <a:lnSpc>
                          <a:spcPct val="115000"/>
                        </a:lnSpc>
                        <a:spcBef>
                          <a:spcPts val="0"/>
                        </a:spcBef>
                        <a:spcAft>
                          <a:spcPts val="0"/>
                        </a:spcAft>
                        <a:buNone/>
                      </a:pPr>
                      <a:r>
                        <a:rPr lang="zh-TW" sz="1800" dirty="0"/>
                        <a:t>Linear Regression</a:t>
                      </a:r>
                      <a:endParaRPr sz="1800" dirty="0"/>
                    </a:p>
                  </a:txBody>
                  <a:tcPr marL="121933" marR="121933" marT="60967" marB="60967">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F4EFEA"/>
                    </a:solidFill>
                  </a:tcPr>
                </a:tc>
                <a:tc>
                  <a:txBody>
                    <a:bodyPr/>
                    <a:lstStyle/>
                    <a:p>
                      <a:pPr marL="0" lvl="0" indent="0" algn="l" rtl="0">
                        <a:lnSpc>
                          <a:spcPct val="115000"/>
                        </a:lnSpc>
                        <a:spcBef>
                          <a:spcPts val="0"/>
                        </a:spcBef>
                        <a:spcAft>
                          <a:spcPts val="0"/>
                        </a:spcAft>
                        <a:buNone/>
                      </a:pPr>
                      <a:r>
                        <a:rPr lang="zh-TW" sz="1800" dirty="0"/>
                        <a:t>6.958048577211475e+18</a:t>
                      </a:r>
                      <a:endParaRPr sz="1800" dirty="0"/>
                    </a:p>
                  </a:txBody>
                  <a:tcPr marL="121933" marR="121933" marT="60967" marB="60967">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F4EFEA"/>
                    </a:solidFill>
                  </a:tcPr>
                </a:tc>
                <a:extLst>
                  <a:ext uri="{0D108BD9-81ED-4DB2-BD59-A6C34878D82A}">
                    <a16:rowId xmlns:a16="http://schemas.microsoft.com/office/drawing/2014/main" val="10002"/>
                  </a:ext>
                </a:extLst>
              </a:tr>
              <a:tr h="454535">
                <a:tc>
                  <a:txBody>
                    <a:bodyPr/>
                    <a:lstStyle/>
                    <a:p>
                      <a:pPr marL="0" lvl="0" indent="0" algn="l" rtl="0">
                        <a:lnSpc>
                          <a:spcPct val="115000"/>
                        </a:lnSpc>
                        <a:spcBef>
                          <a:spcPts val="0"/>
                        </a:spcBef>
                        <a:spcAft>
                          <a:spcPts val="0"/>
                        </a:spcAft>
                        <a:buNone/>
                      </a:pPr>
                      <a:r>
                        <a:rPr lang="zh-TW" sz="1800">
                          <a:latin typeface="Microsoft JhengHei"/>
                          <a:ea typeface="Microsoft JhengHei"/>
                          <a:cs typeface="Microsoft JhengHei"/>
                          <a:sym typeface="Microsoft JhengHei"/>
                        </a:rPr>
                        <a:t>有淨值</a:t>
                      </a:r>
                      <a:endParaRPr sz="1800">
                        <a:latin typeface="Microsoft JhengHei"/>
                        <a:ea typeface="Microsoft JhengHei"/>
                        <a:cs typeface="Microsoft JhengHei"/>
                        <a:sym typeface="Microsoft JhengHei"/>
                      </a:endParaRPr>
                    </a:p>
                  </a:txBody>
                  <a:tcPr marL="121933" marR="121933" marT="60967" marB="60967">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9DDD1"/>
                    </a:solidFill>
                  </a:tcPr>
                </a:tc>
                <a:tc>
                  <a:txBody>
                    <a:bodyPr/>
                    <a:lstStyle/>
                    <a:p>
                      <a:pPr marL="0" lvl="0" indent="0" algn="l" rtl="0">
                        <a:lnSpc>
                          <a:spcPct val="115000"/>
                        </a:lnSpc>
                        <a:spcBef>
                          <a:spcPts val="0"/>
                        </a:spcBef>
                        <a:spcAft>
                          <a:spcPts val="0"/>
                        </a:spcAft>
                        <a:buNone/>
                      </a:pPr>
                      <a:r>
                        <a:rPr lang="zh-TW" sz="1800"/>
                        <a:t>XGBoost</a:t>
                      </a:r>
                      <a:endParaRPr sz="1800"/>
                    </a:p>
                  </a:txBody>
                  <a:tcPr marL="121933" marR="121933" marT="60967" marB="60967">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9DDD1"/>
                    </a:solidFill>
                  </a:tcPr>
                </a:tc>
                <a:tc>
                  <a:txBody>
                    <a:bodyPr/>
                    <a:lstStyle/>
                    <a:p>
                      <a:pPr marL="0" lvl="0" indent="0" algn="l" rtl="0">
                        <a:lnSpc>
                          <a:spcPct val="115000"/>
                        </a:lnSpc>
                        <a:spcBef>
                          <a:spcPts val="0"/>
                        </a:spcBef>
                        <a:spcAft>
                          <a:spcPts val="0"/>
                        </a:spcAft>
                        <a:buNone/>
                      </a:pPr>
                      <a:r>
                        <a:rPr lang="zh-TW" sz="1800"/>
                        <a:t>90420452.42258307</a:t>
                      </a:r>
                      <a:endParaRPr sz="1800"/>
                    </a:p>
                  </a:txBody>
                  <a:tcPr marL="121933" marR="121933" marT="60967" marB="60967">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9DDD1"/>
                    </a:solidFill>
                  </a:tcPr>
                </a:tc>
                <a:extLst>
                  <a:ext uri="{0D108BD9-81ED-4DB2-BD59-A6C34878D82A}">
                    <a16:rowId xmlns:a16="http://schemas.microsoft.com/office/drawing/2014/main" val="10003"/>
                  </a:ext>
                </a:extLst>
              </a:tr>
              <a:tr h="454535">
                <a:tc>
                  <a:txBody>
                    <a:bodyPr/>
                    <a:lstStyle/>
                    <a:p>
                      <a:pPr marL="0" lvl="0" indent="0" algn="l" rtl="0">
                        <a:lnSpc>
                          <a:spcPct val="115000"/>
                        </a:lnSpc>
                        <a:spcBef>
                          <a:spcPts val="0"/>
                        </a:spcBef>
                        <a:spcAft>
                          <a:spcPts val="0"/>
                        </a:spcAft>
                        <a:buNone/>
                      </a:pPr>
                      <a:r>
                        <a:rPr lang="zh-TW" sz="1800">
                          <a:latin typeface="Microsoft JhengHei"/>
                          <a:ea typeface="Microsoft JhengHei"/>
                          <a:cs typeface="Microsoft JhengHei"/>
                          <a:sym typeface="Microsoft JhengHei"/>
                        </a:rPr>
                        <a:t>無淨值</a:t>
                      </a:r>
                      <a:endParaRPr sz="1800">
                        <a:latin typeface="Microsoft JhengHei"/>
                        <a:ea typeface="Microsoft JhengHei"/>
                        <a:cs typeface="Microsoft JhengHei"/>
                        <a:sym typeface="Microsoft JhengHei"/>
                      </a:endParaRPr>
                    </a:p>
                  </a:txBody>
                  <a:tcPr marL="121933" marR="121933" marT="60967" marB="60967">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F4EFEA"/>
                    </a:solidFill>
                  </a:tcPr>
                </a:tc>
                <a:tc>
                  <a:txBody>
                    <a:bodyPr/>
                    <a:lstStyle/>
                    <a:p>
                      <a:pPr marL="0" lvl="0" indent="0" algn="l" rtl="0">
                        <a:lnSpc>
                          <a:spcPct val="115000"/>
                        </a:lnSpc>
                        <a:spcBef>
                          <a:spcPts val="0"/>
                        </a:spcBef>
                        <a:spcAft>
                          <a:spcPts val="0"/>
                        </a:spcAft>
                        <a:buNone/>
                      </a:pPr>
                      <a:r>
                        <a:rPr lang="zh-TW" sz="1800"/>
                        <a:t>XGBoost</a:t>
                      </a:r>
                      <a:endParaRPr sz="1800"/>
                    </a:p>
                  </a:txBody>
                  <a:tcPr marL="121933" marR="121933" marT="60967" marB="60967">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F4EFEA"/>
                    </a:solidFill>
                  </a:tcPr>
                </a:tc>
                <a:tc>
                  <a:txBody>
                    <a:bodyPr/>
                    <a:lstStyle/>
                    <a:p>
                      <a:pPr marL="0" lvl="0" indent="0" algn="l" rtl="0">
                        <a:lnSpc>
                          <a:spcPct val="115000"/>
                        </a:lnSpc>
                        <a:spcBef>
                          <a:spcPts val="0"/>
                        </a:spcBef>
                        <a:spcAft>
                          <a:spcPts val="0"/>
                        </a:spcAft>
                        <a:buNone/>
                      </a:pPr>
                      <a:r>
                        <a:rPr lang="zh-TW" sz="1800" dirty="0"/>
                        <a:t>79284519.7752326</a:t>
                      </a:r>
                      <a:endParaRPr sz="1800" dirty="0"/>
                    </a:p>
                  </a:txBody>
                  <a:tcPr marL="121933" marR="121933" marT="60967" marB="60967">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F4EFEA"/>
                    </a:solidFill>
                  </a:tcPr>
                </a:tc>
                <a:extLst>
                  <a:ext uri="{0D108BD9-81ED-4DB2-BD59-A6C34878D82A}">
                    <a16:rowId xmlns:a16="http://schemas.microsoft.com/office/drawing/2014/main" val="10004"/>
                  </a:ext>
                </a:extLst>
              </a:tr>
            </a:tbl>
          </a:graphicData>
        </a:graphic>
      </p:graphicFrame>
      <p:sp>
        <p:nvSpPr>
          <p:cNvPr id="2" name="投影片編號版面配置區 1">
            <a:extLst>
              <a:ext uri="{FF2B5EF4-FFF2-40B4-BE49-F238E27FC236}">
                <a16:creationId xmlns:a16="http://schemas.microsoft.com/office/drawing/2014/main" id="{C32A9671-2EAE-2B6E-5222-7510F49BBE7F}"/>
              </a:ext>
            </a:extLst>
          </p:cNvPr>
          <p:cNvSpPr>
            <a:spLocks noGrp="1"/>
          </p:cNvSpPr>
          <p:nvPr>
            <p:ph type="sldNum" idx="12"/>
          </p:nvPr>
        </p:nvSpPr>
        <p:spPr/>
        <p:txBody>
          <a:bodyPr/>
          <a:lstStyle/>
          <a:p>
            <a:fld id="{00000000-1234-1234-1234-123412341234}" type="slidenum">
              <a:rPr lang="en-US" altLang="zh-TW" smtClean="0"/>
              <a:pPr/>
              <a:t>22</a:t>
            </a:fld>
            <a:endParaRPr lang="zh-TW" altLang="en-US"/>
          </a:p>
        </p:txBody>
      </p:sp>
      <p:sp>
        <p:nvSpPr>
          <p:cNvPr id="6" name="標題 7">
            <a:extLst>
              <a:ext uri="{FF2B5EF4-FFF2-40B4-BE49-F238E27FC236}">
                <a16:creationId xmlns:a16="http://schemas.microsoft.com/office/drawing/2014/main" id="{552688DC-CF1A-1C4E-146E-F5530AA156A6}"/>
              </a:ext>
            </a:extLst>
          </p:cNvPr>
          <p:cNvSpPr txBox="1">
            <a:spLocks/>
          </p:cNvSpPr>
          <p:nvPr/>
        </p:nvSpPr>
        <p:spPr>
          <a:xfrm>
            <a:off x="-1" y="33555"/>
            <a:ext cx="4425193" cy="398837"/>
          </a:xfrm>
          <a:prstGeom prst="rect">
            <a:avLst/>
          </a:prstGeom>
        </p:spPr>
        <p:txBody>
          <a:bodyPr spcFirstLastPara="1" vert="horz" wrap="square" lIns="91425" tIns="91425" rIns="91425" bIns="91425" rtlCol="0" anchor="t" anchorCtr="0">
            <a:normAutofit/>
          </a:bodyPr>
          <a:lstStyle>
            <a:lvl1pPr lvl="0" algn="ctr" defTabSz="914400" rtl="0" eaLnBrk="1" latinLnBrk="0" hangingPunct="1">
              <a:lnSpc>
                <a:spcPct val="100000"/>
              </a:lnSpc>
              <a:spcBef>
                <a:spcPts val="0"/>
              </a:spcBef>
              <a:spcAft>
                <a:spcPts val="0"/>
              </a:spcAft>
              <a:buSzPts val="2800"/>
              <a:buNone/>
              <a:defRPr sz="3600" kern="1200" cap="all" baseline="0">
                <a:solidFill>
                  <a:schemeClr val="tx1"/>
                </a:solidFill>
                <a:latin typeface="Microsoft JhengHei UI" panose="020B0604030504040204" pitchFamily="34" charset="-120"/>
                <a:ea typeface="Microsoft JhengHei UI" panose="020B0604030504040204" pitchFamily="34" charset="-120"/>
                <a:cs typeface="+mj-c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pPr algn="l"/>
            <a:r>
              <a:rPr lang="en-US" altLang="zh-TW" sz="1400" dirty="0"/>
              <a:t>&gt;</a:t>
            </a:r>
            <a:r>
              <a:rPr lang="zh-TW" altLang="en-US" sz="1400" dirty="0"/>
              <a:t>野村第三組</a:t>
            </a:r>
            <a:r>
              <a:rPr lang="en-US" altLang="zh-TW" sz="1400" dirty="0"/>
              <a:t>/</a:t>
            </a:r>
            <a:r>
              <a:rPr lang="zh-TW" altLang="en-US" sz="1400" dirty="0"/>
              <a:t>實驗結果</a:t>
            </a:r>
            <a:endParaRPr lang="zh-TW" altLang="en-US" sz="1400" b="1" dirty="0">
              <a:solidFill>
                <a:srgbClr val="C19859"/>
              </a:solidFill>
              <a:latin typeface="Microsoft JhengHei"/>
              <a:ea typeface="Microsoft JhengHei"/>
              <a:cs typeface="Microsoft JhengHei"/>
              <a:sym typeface="Microsoft JhengHei"/>
            </a:endParaRPr>
          </a:p>
        </p:txBody>
      </p:sp>
      <p:graphicFrame>
        <p:nvGraphicFramePr>
          <p:cNvPr id="7" name="Google Shape;176;p30">
            <a:extLst>
              <a:ext uri="{FF2B5EF4-FFF2-40B4-BE49-F238E27FC236}">
                <a16:creationId xmlns:a16="http://schemas.microsoft.com/office/drawing/2014/main" id="{B123848F-9091-A551-F26B-9C1BDC6B8E19}"/>
              </a:ext>
            </a:extLst>
          </p:cNvPr>
          <p:cNvGraphicFramePr/>
          <p:nvPr/>
        </p:nvGraphicFramePr>
        <p:xfrm>
          <a:off x="6544810" y="3082176"/>
          <a:ext cx="5301842" cy="2242880"/>
        </p:xfrm>
        <a:graphic>
          <a:graphicData uri="http://schemas.openxmlformats.org/drawingml/2006/table">
            <a:tbl>
              <a:tblPr>
                <a:noFill/>
              </a:tblPr>
              <a:tblGrid>
                <a:gridCol w="947956">
                  <a:extLst>
                    <a:ext uri="{9D8B030D-6E8A-4147-A177-3AD203B41FA5}">
                      <a16:colId xmlns:a16="http://schemas.microsoft.com/office/drawing/2014/main" val="20000"/>
                    </a:ext>
                  </a:extLst>
                </a:gridCol>
                <a:gridCol w="2063349">
                  <a:extLst>
                    <a:ext uri="{9D8B030D-6E8A-4147-A177-3AD203B41FA5}">
                      <a16:colId xmlns:a16="http://schemas.microsoft.com/office/drawing/2014/main" val="20001"/>
                    </a:ext>
                  </a:extLst>
                </a:gridCol>
                <a:gridCol w="1207112">
                  <a:extLst>
                    <a:ext uri="{9D8B030D-6E8A-4147-A177-3AD203B41FA5}">
                      <a16:colId xmlns:a16="http://schemas.microsoft.com/office/drawing/2014/main" val="20002"/>
                    </a:ext>
                  </a:extLst>
                </a:gridCol>
                <a:gridCol w="1083425">
                  <a:extLst>
                    <a:ext uri="{9D8B030D-6E8A-4147-A177-3AD203B41FA5}">
                      <a16:colId xmlns:a16="http://schemas.microsoft.com/office/drawing/2014/main" val="20003"/>
                    </a:ext>
                  </a:extLst>
                </a:gridCol>
              </a:tblGrid>
              <a:tr h="346912">
                <a:tc>
                  <a:txBody>
                    <a:bodyPr/>
                    <a:lstStyle/>
                    <a:p>
                      <a:pPr marL="0" lvl="0" indent="0" algn="l" rtl="0">
                        <a:lnSpc>
                          <a:spcPct val="115000"/>
                        </a:lnSpc>
                        <a:spcBef>
                          <a:spcPts val="0"/>
                        </a:spcBef>
                        <a:spcAft>
                          <a:spcPts val="0"/>
                        </a:spcAft>
                        <a:buNone/>
                      </a:pPr>
                      <a:r>
                        <a:rPr lang="zh-TW" sz="1800" b="1">
                          <a:solidFill>
                            <a:srgbClr val="FFFFFF"/>
                          </a:solidFill>
                        </a:rPr>
                        <a:t>Task</a:t>
                      </a:r>
                      <a:endParaRPr sz="1800" b="1">
                        <a:solidFill>
                          <a:srgbClr val="FFFFFF"/>
                        </a:solidFill>
                      </a:endParaRPr>
                    </a:p>
                  </a:txBody>
                  <a:tcPr marL="121933" marR="121933" marT="60967" marB="60967">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C19859"/>
                    </a:solidFill>
                  </a:tcPr>
                </a:tc>
                <a:tc>
                  <a:txBody>
                    <a:bodyPr/>
                    <a:lstStyle/>
                    <a:p>
                      <a:pPr marL="0" lvl="0" indent="0" algn="l" rtl="0">
                        <a:lnSpc>
                          <a:spcPct val="115000"/>
                        </a:lnSpc>
                        <a:spcBef>
                          <a:spcPts val="0"/>
                        </a:spcBef>
                        <a:spcAft>
                          <a:spcPts val="0"/>
                        </a:spcAft>
                        <a:buNone/>
                      </a:pPr>
                      <a:r>
                        <a:rPr lang="zh-TW" sz="1800" b="1" dirty="0">
                          <a:solidFill>
                            <a:srgbClr val="FFFFFF"/>
                          </a:solidFill>
                        </a:rPr>
                        <a:t>Model</a:t>
                      </a:r>
                      <a:endParaRPr sz="1800" b="1" dirty="0">
                        <a:solidFill>
                          <a:srgbClr val="FFFFFF"/>
                        </a:solidFill>
                      </a:endParaRPr>
                    </a:p>
                  </a:txBody>
                  <a:tcPr marL="121933" marR="121933" marT="60967" marB="60967">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C19859"/>
                    </a:solidFill>
                  </a:tcPr>
                </a:tc>
                <a:tc>
                  <a:txBody>
                    <a:bodyPr/>
                    <a:lstStyle/>
                    <a:p>
                      <a:pPr marL="0" lvl="0" indent="0" algn="l" rtl="0">
                        <a:lnSpc>
                          <a:spcPct val="115000"/>
                        </a:lnSpc>
                        <a:spcBef>
                          <a:spcPts val="0"/>
                        </a:spcBef>
                        <a:spcAft>
                          <a:spcPts val="0"/>
                        </a:spcAft>
                        <a:buNone/>
                      </a:pPr>
                      <a:r>
                        <a:rPr lang="zh-TW" sz="1800" b="1">
                          <a:solidFill>
                            <a:srgbClr val="FFFFFF"/>
                          </a:solidFill>
                        </a:rPr>
                        <a:t>accuracy</a:t>
                      </a:r>
                      <a:endParaRPr sz="1800" b="1">
                        <a:solidFill>
                          <a:srgbClr val="FFFFFF"/>
                        </a:solidFill>
                      </a:endParaRPr>
                    </a:p>
                  </a:txBody>
                  <a:tcPr marL="121933" marR="121933" marT="60967" marB="60967">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C19859"/>
                    </a:solidFill>
                  </a:tcPr>
                </a:tc>
                <a:tc>
                  <a:txBody>
                    <a:bodyPr/>
                    <a:lstStyle/>
                    <a:p>
                      <a:pPr marL="0" lvl="0" indent="0" algn="l" rtl="0">
                        <a:lnSpc>
                          <a:spcPct val="115000"/>
                        </a:lnSpc>
                        <a:spcBef>
                          <a:spcPts val="0"/>
                        </a:spcBef>
                        <a:spcAft>
                          <a:spcPts val="0"/>
                        </a:spcAft>
                        <a:buNone/>
                      </a:pPr>
                      <a:r>
                        <a:rPr lang="zh-TW" sz="1800" b="1">
                          <a:solidFill>
                            <a:srgbClr val="FFFFFF"/>
                          </a:solidFill>
                        </a:rPr>
                        <a:t>F1-score</a:t>
                      </a:r>
                      <a:endParaRPr sz="1800" b="1">
                        <a:solidFill>
                          <a:srgbClr val="FFFFFF"/>
                        </a:solidFill>
                      </a:endParaRPr>
                    </a:p>
                  </a:txBody>
                  <a:tcPr marL="121933" marR="121933" marT="60967" marB="60967">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C19859"/>
                    </a:solidFill>
                  </a:tcPr>
                </a:tc>
                <a:extLst>
                  <a:ext uri="{0D108BD9-81ED-4DB2-BD59-A6C34878D82A}">
                    <a16:rowId xmlns:a16="http://schemas.microsoft.com/office/drawing/2014/main" val="10000"/>
                  </a:ext>
                </a:extLst>
              </a:tr>
              <a:tr h="458192">
                <a:tc>
                  <a:txBody>
                    <a:bodyPr/>
                    <a:lstStyle/>
                    <a:p>
                      <a:pPr marL="0" lvl="0" indent="0" algn="l" rtl="0">
                        <a:lnSpc>
                          <a:spcPct val="115000"/>
                        </a:lnSpc>
                        <a:spcBef>
                          <a:spcPts val="0"/>
                        </a:spcBef>
                        <a:spcAft>
                          <a:spcPts val="0"/>
                        </a:spcAft>
                        <a:buNone/>
                      </a:pPr>
                      <a:r>
                        <a:rPr lang="zh-TW" sz="1800">
                          <a:latin typeface="Microsoft JhengHei"/>
                          <a:ea typeface="Microsoft JhengHei"/>
                          <a:cs typeface="Microsoft JhengHei"/>
                          <a:sym typeface="Microsoft JhengHei"/>
                        </a:rPr>
                        <a:t>有淨值</a:t>
                      </a:r>
                      <a:endParaRPr sz="1800">
                        <a:latin typeface="Microsoft JhengHei"/>
                        <a:ea typeface="Microsoft JhengHei"/>
                        <a:cs typeface="Microsoft JhengHei"/>
                        <a:sym typeface="Microsoft JhengHei"/>
                      </a:endParaRPr>
                    </a:p>
                  </a:txBody>
                  <a:tcPr marL="121933" marR="121933" marT="60967" marB="60967">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9DDD1"/>
                    </a:solidFill>
                  </a:tcPr>
                </a:tc>
                <a:tc>
                  <a:txBody>
                    <a:bodyPr/>
                    <a:lstStyle/>
                    <a:p>
                      <a:pPr marL="0" lvl="0" indent="0" algn="l" rtl="0">
                        <a:lnSpc>
                          <a:spcPct val="115000"/>
                        </a:lnSpc>
                        <a:spcBef>
                          <a:spcPts val="0"/>
                        </a:spcBef>
                        <a:spcAft>
                          <a:spcPts val="0"/>
                        </a:spcAft>
                        <a:buNone/>
                      </a:pPr>
                      <a:r>
                        <a:rPr lang="zh-TW" sz="1800" dirty="0"/>
                        <a:t>Logistic Regression</a:t>
                      </a:r>
                      <a:endParaRPr sz="1800" dirty="0"/>
                    </a:p>
                  </a:txBody>
                  <a:tcPr marL="121933" marR="121933" marT="60967" marB="60967">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9DDD1"/>
                    </a:solidFill>
                  </a:tcPr>
                </a:tc>
                <a:tc>
                  <a:txBody>
                    <a:bodyPr/>
                    <a:lstStyle/>
                    <a:p>
                      <a:pPr marL="0" lvl="0" indent="0" algn="l" rtl="0">
                        <a:lnSpc>
                          <a:spcPct val="115000"/>
                        </a:lnSpc>
                        <a:spcBef>
                          <a:spcPts val="0"/>
                        </a:spcBef>
                        <a:spcAft>
                          <a:spcPts val="0"/>
                        </a:spcAft>
                        <a:buNone/>
                      </a:pPr>
                      <a:r>
                        <a:rPr lang="zh-TW" sz="1800"/>
                        <a:t>0.6379</a:t>
                      </a:r>
                      <a:endParaRPr sz="1800"/>
                    </a:p>
                  </a:txBody>
                  <a:tcPr marL="121933" marR="121933" marT="60967" marB="60967">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9DDD1"/>
                    </a:solidFill>
                  </a:tcPr>
                </a:tc>
                <a:tc>
                  <a:txBody>
                    <a:bodyPr/>
                    <a:lstStyle/>
                    <a:p>
                      <a:pPr marL="0" lvl="0" indent="0" algn="l" rtl="0">
                        <a:lnSpc>
                          <a:spcPct val="115000"/>
                        </a:lnSpc>
                        <a:spcBef>
                          <a:spcPts val="0"/>
                        </a:spcBef>
                        <a:spcAft>
                          <a:spcPts val="0"/>
                        </a:spcAft>
                        <a:buNone/>
                      </a:pPr>
                      <a:r>
                        <a:rPr lang="zh-TW" sz="1800"/>
                        <a:t>0.5894</a:t>
                      </a:r>
                      <a:endParaRPr sz="1800"/>
                    </a:p>
                  </a:txBody>
                  <a:tcPr marL="121933" marR="121933" marT="60967" marB="60967">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9DDD1"/>
                    </a:solidFill>
                  </a:tcPr>
                </a:tc>
                <a:extLst>
                  <a:ext uri="{0D108BD9-81ED-4DB2-BD59-A6C34878D82A}">
                    <a16:rowId xmlns:a16="http://schemas.microsoft.com/office/drawing/2014/main" val="10001"/>
                  </a:ext>
                </a:extLst>
              </a:tr>
              <a:tr h="455276">
                <a:tc>
                  <a:txBody>
                    <a:bodyPr/>
                    <a:lstStyle/>
                    <a:p>
                      <a:pPr marL="0" lvl="0" indent="0" algn="l" rtl="0">
                        <a:lnSpc>
                          <a:spcPct val="115000"/>
                        </a:lnSpc>
                        <a:spcBef>
                          <a:spcPts val="0"/>
                        </a:spcBef>
                        <a:spcAft>
                          <a:spcPts val="0"/>
                        </a:spcAft>
                        <a:buNone/>
                      </a:pPr>
                      <a:r>
                        <a:rPr lang="zh-TW" sz="1800">
                          <a:latin typeface="Microsoft JhengHei"/>
                          <a:ea typeface="Microsoft JhengHei"/>
                          <a:cs typeface="Microsoft JhengHei"/>
                          <a:sym typeface="Microsoft JhengHei"/>
                        </a:rPr>
                        <a:t>無淨值</a:t>
                      </a:r>
                      <a:endParaRPr sz="1800">
                        <a:latin typeface="Microsoft JhengHei"/>
                        <a:ea typeface="Microsoft JhengHei"/>
                        <a:cs typeface="Microsoft JhengHei"/>
                        <a:sym typeface="Microsoft JhengHei"/>
                      </a:endParaRPr>
                    </a:p>
                  </a:txBody>
                  <a:tcPr marL="121933" marR="121933" marT="60967" marB="60967">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F4EFEA"/>
                    </a:solidFill>
                  </a:tcPr>
                </a:tc>
                <a:tc>
                  <a:txBody>
                    <a:bodyPr/>
                    <a:lstStyle/>
                    <a:p>
                      <a:pPr marL="0" lvl="0" indent="0" algn="l" rtl="0">
                        <a:lnSpc>
                          <a:spcPct val="115000"/>
                        </a:lnSpc>
                        <a:spcBef>
                          <a:spcPts val="0"/>
                        </a:spcBef>
                        <a:spcAft>
                          <a:spcPts val="0"/>
                        </a:spcAft>
                        <a:buNone/>
                      </a:pPr>
                      <a:r>
                        <a:rPr lang="zh-TW" sz="1800"/>
                        <a:t>Logistic Regression</a:t>
                      </a:r>
                      <a:endParaRPr sz="1800"/>
                    </a:p>
                  </a:txBody>
                  <a:tcPr marL="121933" marR="121933" marT="60967" marB="60967">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F4EFEA"/>
                    </a:solidFill>
                  </a:tcPr>
                </a:tc>
                <a:tc>
                  <a:txBody>
                    <a:bodyPr/>
                    <a:lstStyle/>
                    <a:p>
                      <a:pPr marL="0" lvl="0" indent="0" algn="l" rtl="0">
                        <a:lnSpc>
                          <a:spcPct val="115000"/>
                        </a:lnSpc>
                        <a:spcBef>
                          <a:spcPts val="0"/>
                        </a:spcBef>
                        <a:spcAft>
                          <a:spcPts val="0"/>
                        </a:spcAft>
                        <a:buNone/>
                      </a:pPr>
                      <a:r>
                        <a:rPr lang="zh-TW" sz="1800"/>
                        <a:t>0.6473</a:t>
                      </a:r>
                      <a:endParaRPr sz="1800"/>
                    </a:p>
                  </a:txBody>
                  <a:tcPr marL="121933" marR="121933" marT="60967" marB="60967">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F4EFEA"/>
                    </a:solidFill>
                  </a:tcPr>
                </a:tc>
                <a:tc>
                  <a:txBody>
                    <a:bodyPr/>
                    <a:lstStyle/>
                    <a:p>
                      <a:pPr marL="0" lvl="0" indent="0" algn="l" rtl="0">
                        <a:lnSpc>
                          <a:spcPct val="115000"/>
                        </a:lnSpc>
                        <a:spcBef>
                          <a:spcPts val="0"/>
                        </a:spcBef>
                        <a:spcAft>
                          <a:spcPts val="0"/>
                        </a:spcAft>
                        <a:buNone/>
                      </a:pPr>
                      <a:r>
                        <a:rPr lang="zh-TW" sz="1800"/>
                        <a:t>0.5978</a:t>
                      </a:r>
                      <a:endParaRPr sz="1800"/>
                    </a:p>
                  </a:txBody>
                  <a:tcPr marL="121933" marR="121933" marT="60967" marB="60967">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F4EFEA"/>
                    </a:solidFill>
                  </a:tcPr>
                </a:tc>
                <a:extLst>
                  <a:ext uri="{0D108BD9-81ED-4DB2-BD59-A6C34878D82A}">
                    <a16:rowId xmlns:a16="http://schemas.microsoft.com/office/drawing/2014/main" val="10002"/>
                  </a:ext>
                </a:extLst>
              </a:tr>
              <a:tr h="455276">
                <a:tc>
                  <a:txBody>
                    <a:bodyPr/>
                    <a:lstStyle/>
                    <a:p>
                      <a:pPr marL="0" lvl="0" indent="0" algn="l" rtl="0">
                        <a:lnSpc>
                          <a:spcPct val="115000"/>
                        </a:lnSpc>
                        <a:spcBef>
                          <a:spcPts val="0"/>
                        </a:spcBef>
                        <a:spcAft>
                          <a:spcPts val="0"/>
                        </a:spcAft>
                        <a:buNone/>
                      </a:pPr>
                      <a:r>
                        <a:rPr lang="zh-TW" sz="1800">
                          <a:latin typeface="Microsoft JhengHei"/>
                          <a:ea typeface="Microsoft JhengHei"/>
                          <a:cs typeface="Microsoft JhengHei"/>
                          <a:sym typeface="Microsoft JhengHei"/>
                        </a:rPr>
                        <a:t>有淨值</a:t>
                      </a:r>
                      <a:endParaRPr sz="1800">
                        <a:latin typeface="Microsoft JhengHei"/>
                        <a:ea typeface="Microsoft JhengHei"/>
                        <a:cs typeface="Microsoft JhengHei"/>
                        <a:sym typeface="Microsoft JhengHei"/>
                      </a:endParaRPr>
                    </a:p>
                  </a:txBody>
                  <a:tcPr marL="121933" marR="121933" marT="60967" marB="60967">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9DDD1"/>
                    </a:solidFill>
                  </a:tcPr>
                </a:tc>
                <a:tc>
                  <a:txBody>
                    <a:bodyPr/>
                    <a:lstStyle/>
                    <a:p>
                      <a:pPr marL="0" lvl="0" indent="0" algn="l" rtl="0">
                        <a:lnSpc>
                          <a:spcPct val="115000"/>
                        </a:lnSpc>
                        <a:spcBef>
                          <a:spcPts val="0"/>
                        </a:spcBef>
                        <a:spcAft>
                          <a:spcPts val="0"/>
                        </a:spcAft>
                        <a:buNone/>
                      </a:pPr>
                      <a:r>
                        <a:rPr lang="zh-TW" sz="1800" dirty="0"/>
                        <a:t>XGBoost</a:t>
                      </a:r>
                      <a:endParaRPr sz="1800" dirty="0"/>
                    </a:p>
                  </a:txBody>
                  <a:tcPr marL="121933" marR="121933" marT="60967" marB="60967">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9DDD1"/>
                    </a:solidFill>
                  </a:tcPr>
                </a:tc>
                <a:tc>
                  <a:txBody>
                    <a:bodyPr/>
                    <a:lstStyle/>
                    <a:p>
                      <a:pPr marL="0" lvl="0" indent="0" algn="l" rtl="0">
                        <a:lnSpc>
                          <a:spcPct val="115000"/>
                        </a:lnSpc>
                        <a:spcBef>
                          <a:spcPts val="0"/>
                        </a:spcBef>
                        <a:spcAft>
                          <a:spcPts val="0"/>
                        </a:spcAft>
                        <a:buNone/>
                      </a:pPr>
                      <a:r>
                        <a:rPr lang="zh-TW" sz="1800"/>
                        <a:t>0.6086</a:t>
                      </a:r>
                      <a:endParaRPr sz="1800"/>
                    </a:p>
                  </a:txBody>
                  <a:tcPr marL="121933" marR="121933" marT="60967" marB="60967">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9DDD1"/>
                    </a:solidFill>
                  </a:tcPr>
                </a:tc>
                <a:tc>
                  <a:txBody>
                    <a:bodyPr/>
                    <a:lstStyle/>
                    <a:p>
                      <a:pPr marL="0" lvl="0" indent="0" algn="l" rtl="0">
                        <a:lnSpc>
                          <a:spcPct val="115000"/>
                        </a:lnSpc>
                        <a:spcBef>
                          <a:spcPts val="0"/>
                        </a:spcBef>
                        <a:spcAft>
                          <a:spcPts val="0"/>
                        </a:spcAft>
                        <a:buNone/>
                      </a:pPr>
                      <a:r>
                        <a:rPr lang="zh-TW" sz="1800"/>
                        <a:t>0.5724</a:t>
                      </a:r>
                      <a:endParaRPr sz="1800"/>
                    </a:p>
                  </a:txBody>
                  <a:tcPr marL="121933" marR="121933" marT="60967" marB="60967">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9DDD1"/>
                    </a:solidFill>
                  </a:tcPr>
                </a:tc>
                <a:extLst>
                  <a:ext uri="{0D108BD9-81ED-4DB2-BD59-A6C34878D82A}">
                    <a16:rowId xmlns:a16="http://schemas.microsoft.com/office/drawing/2014/main" val="10003"/>
                  </a:ext>
                </a:extLst>
              </a:tr>
              <a:tr h="455276">
                <a:tc>
                  <a:txBody>
                    <a:bodyPr/>
                    <a:lstStyle/>
                    <a:p>
                      <a:pPr marL="0" lvl="0" indent="0" algn="l" rtl="0">
                        <a:lnSpc>
                          <a:spcPct val="115000"/>
                        </a:lnSpc>
                        <a:spcBef>
                          <a:spcPts val="0"/>
                        </a:spcBef>
                        <a:spcAft>
                          <a:spcPts val="0"/>
                        </a:spcAft>
                        <a:buNone/>
                      </a:pPr>
                      <a:r>
                        <a:rPr lang="zh-TW" sz="1800">
                          <a:latin typeface="Microsoft JhengHei"/>
                          <a:ea typeface="Microsoft JhengHei"/>
                          <a:cs typeface="Microsoft JhengHei"/>
                          <a:sym typeface="Microsoft JhengHei"/>
                        </a:rPr>
                        <a:t>無淨值</a:t>
                      </a:r>
                      <a:endParaRPr sz="1800">
                        <a:latin typeface="Microsoft JhengHei"/>
                        <a:ea typeface="Microsoft JhengHei"/>
                        <a:cs typeface="Microsoft JhengHei"/>
                        <a:sym typeface="Microsoft JhengHei"/>
                      </a:endParaRPr>
                    </a:p>
                  </a:txBody>
                  <a:tcPr marL="121933" marR="121933" marT="60967" marB="60967">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F4EFEA"/>
                    </a:solidFill>
                  </a:tcPr>
                </a:tc>
                <a:tc>
                  <a:txBody>
                    <a:bodyPr/>
                    <a:lstStyle/>
                    <a:p>
                      <a:pPr marL="0" lvl="0" indent="0" algn="l" rtl="0">
                        <a:lnSpc>
                          <a:spcPct val="115000"/>
                        </a:lnSpc>
                        <a:spcBef>
                          <a:spcPts val="0"/>
                        </a:spcBef>
                        <a:spcAft>
                          <a:spcPts val="0"/>
                        </a:spcAft>
                        <a:buNone/>
                      </a:pPr>
                      <a:r>
                        <a:rPr lang="zh-TW" sz="1800"/>
                        <a:t>XGBoost</a:t>
                      </a:r>
                      <a:endParaRPr sz="1800"/>
                    </a:p>
                  </a:txBody>
                  <a:tcPr marL="121933" marR="121933" marT="60967" marB="60967">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F4EFEA"/>
                    </a:solidFill>
                  </a:tcPr>
                </a:tc>
                <a:tc>
                  <a:txBody>
                    <a:bodyPr/>
                    <a:lstStyle/>
                    <a:p>
                      <a:pPr marL="0" lvl="0" indent="0" algn="l" rtl="0">
                        <a:lnSpc>
                          <a:spcPct val="115000"/>
                        </a:lnSpc>
                        <a:spcBef>
                          <a:spcPts val="0"/>
                        </a:spcBef>
                        <a:spcAft>
                          <a:spcPts val="0"/>
                        </a:spcAft>
                        <a:buNone/>
                      </a:pPr>
                      <a:r>
                        <a:rPr lang="zh-TW" sz="1800"/>
                        <a:t>0.6161</a:t>
                      </a:r>
                      <a:endParaRPr sz="1800"/>
                    </a:p>
                  </a:txBody>
                  <a:tcPr marL="121933" marR="121933" marT="60967" marB="60967">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F4EFEA"/>
                    </a:solidFill>
                  </a:tcPr>
                </a:tc>
                <a:tc>
                  <a:txBody>
                    <a:bodyPr/>
                    <a:lstStyle/>
                    <a:p>
                      <a:pPr marL="0" lvl="0" indent="0" algn="l" rtl="0">
                        <a:lnSpc>
                          <a:spcPct val="115000"/>
                        </a:lnSpc>
                        <a:spcBef>
                          <a:spcPts val="0"/>
                        </a:spcBef>
                        <a:spcAft>
                          <a:spcPts val="0"/>
                        </a:spcAft>
                        <a:buNone/>
                      </a:pPr>
                      <a:r>
                        <a:rPr lang="zh-TW" sz="1800" dirty="0"/>
                        <a:t>0.5723</a:t>
                      </a:r>
                      <a:endParaRPr sz="1800" dirty="0"/>
                    </a:p>
                  </a:txBody>
                  <a:tcPr marL="121933" marR="121933" marT="60967" marB="60967">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F4EFEA"/>
                    </a:solidFill>
                  </a:tcPr>
                </a:tc>
                <a:extLst>
                  <a:ext uri="{0D108BD9-81ED-4DB2-BD59-A6C34878D82A}">
                    <a16:rowId xmlns:a16="http://schemas.microsoft.com/office/drawing/2014/main" val="10004"/>
                  </a:ext>
                </a:extLst>
              </a:tr>
            </a:tbl>
          </a:graphicData>
        </a:graphic>
      </p:graphicFrame>
      <p:sp>
        <p:nvSpPr>
          <p:cNvPr id="9" name="文字方塊 8">
            <a:extLst>
              <a:ext uri="{FF2B5EF4-FFF2-40B4-BE49-F238E27FC236}">
                <a16:creationId xmlns:a16="http://schemas.microsoft.com/office/drawing/2014/main" id="{1C9CBF4A-00CC-4261-F49C-D4E05D64EFCE}"/>
              </a:ext>
            </a:extLst>
          </p:cNvPr>
          <p:cNvSpPr txBox="1"/>
          <p:nvPr/>
        </p:nvSpPr>
        <p:spPr>
          <a:xfrm>
            <a:off x="1640396" y="2631917"/>
            <a:ext cx="3969041" cy="338554"/>
          </a:xfrm>
          <a:prstGeom prst="rect">
            <a:avLst/>
          </a:prstGeom>
          <a:noFill/>
        </p:spPr>
        <p:txBody>
          <a:bodyPr wrap="square">
            <a:spAutoFit/>
          </a:bodyPr>
          <a:lstStyle/>
          <a:p>
            <a:r>
              <a:rPr lang="zh-TW" altLang="en-US" sz="1600" dirty="0">
                <a:latin typeface="Microsoft JhengHei UI" panose="020B0604030504040204" pitchFamily="34" charset="-120"/>
                <a:ea typeface="Microsoft JhengHei UI" panose="020B0604030504040204" pitchFamily="34" charset="-120"/>
              </a:rPr>
              <a:t>資料Ａ</a:t>
            </a:r>
            <a:r>
              <a:rPr lang="zh-TW" altLang="en-US" sz="1600" dirty="0">
                <a:latin typeface="Microsoft JhengHei UI" panose="020B0604030504040204" pitchFamily="34" charset="-120"/>
                <a:ea typeface="Microsoft JhengHei UI" panose="020B0604030504040204" pitchFamily="34" charset="-120"/>
                <a:cs typeface="Microsoft JhengHei"/>
                <a:sym typeface="Microsoft JhengHei"/>
              </a:rPr>
              <a:t>｜回歸（目標：申購贖回金額）</a:t>
            </a:r>
            <a:endParaRPr lang="en-US" altLang="zh-TW" sz="1600" dirty="0">
              <a:latin typeface="Microsoft JhengHei UI" panose="020B0604030504040204" pitchFamily="34" charset="-120"/>
              <a:ea typeface="Microsoft JhengHei UI" panose="020B0604030504040204" pitchFamily="34" charset="-120"/>
              <a:cs typeface="Microsoft JhengHei"/>
              <a:sym typeface="Microsoft JhengHei"/>
            </a:endParaRPr>
          </a:p>
        </p:txBody>
      </p:sp>
      <p:sp>
        <p:nvSpPr>
          <p:cNvPr id="11" name="文字方塊 10">
            <a:extLst>
              <a:ext uri="{FF2B5EF4-FFF2-40B4-BE49-F238E27FC236}">
                <a16:creationId xmlns:a16="http://schemas.microsoft.com/office/drawing/2014/main" id="{81752A31-89F7-CC83-6E1E-B0640DF814FE}"/>
              </a:ext>
            </a:extLst>
          </p:cNvPr>
          <p:cNvSpPr txBox="1"/>
          <p:nvPr/>
        </p:nvSpPr>
        <p:spPr>
          <a:xfrm>
            <a:off x="7291217" y="2631917"/>
            <a:ext cx="4115848" cy="338554"/>
          </a:xfrm>
          <a:prstGeom prst="rect">
            <a:avLst/>
          </a:prstGeom>
          <a:noFill/>
        </p:spPr>
        <p:txBody>
          <a:bodyPr wrap="square">
            <a:spAutoFit/>
          </a:bodyPr>
          <a:lstStyle/>
          <a:p>
            <a:r>
              <a:rPr lang="zh-TW" altLang="en-US" sz="1600" dirty="0">
                <a:latin typeface="Microsoft JhengHei UI" panose="020B0604030504040204" pitchFamily="34" charset="-120"/>
                <a:ea typeface="Microsoft JhengHei UI" panose="020B0604030504040204" pitchFamily="34" charset="-120"/>
              </a:rPr>
              <a:t>資料</a:t>
            </a:r>
            <a:r>
              <a:rPr lang="en-US" altLang="zh-TW" sz="1600" dirty="0">
                <a:latin typeface="Microsoft JhengHei UI" panose="020B0604030504040204" pitchFamily="34" charset="-120"/>
                <a:ea typeface="Microsoft JhengHei UI" panose="020B0604030504040204" pitchFamily="34" charset="-120"/>
              </a:rPr>
              <a:t>B</a:t>
            </a:r>
            <a:r>
              <a:rPr lang="zh-TW" altLang="en-US" sz="1600" dirty="0">
                <a:latin typeface="Microsoft JhengHei UI" panose="020B0604030504040204" pitchFamily="34" charset="-120"/>
                <a:ea typeface="Microsoft JhengHei UI" panose="020B0604030504040204" pitchFamily="34" charset="-120"/>
                <a:cs typeface="Microsoft JhengHei"/>
                <a:sym typeface="Microsoft JhengHei"/>
              </a:rPr>
              <a:t>｜分類（目標：申購贖回行為）</a:t>
            </a:r>
            <a:endParaRPr lang="zh-TW" altLang="en-US" sz="1600" dirty="0">
              <a:latin typeface="Microsoft JhengHei UI" panose="020B0604030504040204" pitchFamily="34" charset="-120"/>
              <a:ea typeface="Microsoft JhengHei UI" panose="020B0604030504040204" pitchFamily="34" charset="-120"/>
            </a:endParaRPr>
          </a:p>
        </p:txBody>
      </p:sp>
      <p:sp>
        <p:nvSpPr>
          <p:cNvPr id="12" name="文字方塊 11">
            <a:extLst>
              <a:ext uri="{FF2B5EF4-FFF2-40B4-BE49-F238E27FC236}">
                <a16:creationId xmlns:a16="http://schemas.microsoft.com/office/drawing/2014/main" id="{53A57E3B-A4E0-C900-84F9-FDF0EED6EAC1}"/>
              </a:ext>
            </a:extLst>
          </p:cNvPr>
          <p:cNvSpPr txBox="1"/>
          <p:nvPr/>
        </p:nvSpPr>
        <p:spPr>
          <a:xfrm>
            <a:off x="174033" y="5901092"/>
            <a:ext cx="11488378" cy="369332"/>
          </a:xfrm>
          <a:prstGeom prst="rect">
            <a:avLst/>
          </a:prstGeom>
          <a:noFill/>
        </p:spPr>
        <p:txBody>
          <a:bodyPr wrap="square">
            <a:spAutoFit/>
          </a:bodyPr>
          <a:lstStyle/>
          <a:p>
            <a:pPr marL="0" indent="0" algn="ctr">
              <a:spcBef>
                <a:spcPts val="0"/>
              </a:spcBef>
              <a:buNone/>
            </a:pPr>
            <a:r>
              <a:rPr lang="zh-TW" altLang="en-US" b="1" dirty="0">
                <a:solidFill>
                  <a:schemeClr val="dk1"/>
                </a:solidFill>
                <a:latin typeface="Microsoft JhengHei"/>
                <a:ea typeface="Microsoft JhengHei"/>
                <a:cs typeface="Microsoft JhengHei"/>
                <a:sym typeface="Microsoft JhengHei"/>
              </a:rPr>
              <a:t>總結：分類實驗的結果相較於回歸實驗好，而目前實驗結果來說，預測申購贖回的金額還是較為困難</a:t>
            </a:r>
            <a:endParaRPr lang="zh-TW" altLang="en-US" b="1" dirty="0">
              <a:solidFill>
                <a:srgbClr val="C19859"/>
              </a:solidFill>
              <a:latin typeface="Microsoft JhengHei"/>
              <a:ea typeface="Microsoft JhengHei"/>
              <a:cs typeface="Microsoft JhengHei"/>
              <a:sym typeface="Microsoft JhengHei"/>
            </a:endParaRPr>
          </a:p>
        </p:txBody>
      </p:sp>
    </p:spTree>
    <p:extLst>
      <p:ext uri="{BB962C8B-B14F-4D97-AF65-F5344CB8AC3E}">
        <p14:creationId xmlns:p14="http://schemas.microsoft.com/office/powerpoint/2010/main" val="26802531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3" name="矩形 12">
            <a:extLst>
              <a:ext uri="{FF2B5EF4-FFF2-40B4-BE49-F238E27FC236}">
                <a16:creationId xmlns:a16="http://schemas.microsoft.com/office/drawing/2014/main" id="{F0B7C094-DA28-46A5-A072-F32AF6D70B42}"/>
              </a:ext>
            </a:extLst>
          </p:cNvPr>
          <p:cNvSpPr/>
          <p:nvPr/>
        </p:nvSpPr>
        <p:spPr>
          <a:xfrm>
            <a:off x="-38795" y="1374014"/>
            <a:ext cx="12230795" cy="411658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7" name="Google Shape;167;p29"/>
          <p:cNvSpPr txBox="1"/>
          <p:nvPr/>
        </p:nvSpPr>
        <p:spPr>
          <a:xfrm>
            <a:off x="1864477" y="447507"/>
            <a:ext cx="8643464" cy="738623"/>
          </a:xfrm>
          <a:prstGeom prst="rect">
            <a:avLst/>
          </a:prstGeom>
          <a:noFill/>
          <a:ln>
            <a:noFill/>
          </a:ln>
        </p:spPr>
        <p:txBody>
          <a:bodyPr spcFirstLastPara="1" wrap="square" lIns="121900" tIns="121900" rIns="121900" bIns="121900" anchor="t" anchorCtr="0">
            <a:spAutoFit/>
          </a:bodyPr>
          <a:lstStyle/>
          <a:p>
            <a:pPr algn="ctr"/>
            <a:r>
              <a:rPr lang="zh-TW" altLang="en-US" sz="3200" b="1" dirty="0">
                <a:latin typeface="Microsoft JhengHei UI" panose="020B0604030504040204" pitchFamily="34" charset="-120"/>
                <a:ea typeface="Microsoft JhengHei UI" panose="020B0604030504040204" pitchFamily="34" charset="-120"/>
              </a:rPr>
              <a:t>實驗結果－有情緒分數 </a:t>
            </a:r>
            <a:r>
              <a:rPr lang="en-US" altLang="zh-TW" sz="3200" b="1" dirty="0">
                <a:latin typeface="Microsoft JhengHei UI" panose="020B0604030504040204" pitchFamily="34" charset="-120"/>
                <a:ea typeface="Microsoft JhengHei UI" panose="020B0604030504040204" pitchFamily="34" charset="-120"/>
              </a:rPr>
              <a:t>V.S </a:t>
            </a:r>
            <a:r>
              <a:rPr lang="zh-TW" altLang="en-US" sz="3200" b="1" dirty="0">
                <a:latin typeface="Microsoft JhengHei UI" panose="020B0604030504040204" pitchFamily="34" charset="-120"/>
                <a:ea typeface="Microsoft JhengHei UI" panose="020B0604030504040204" pitchFamily="34" charset="-120"/>
              </a:rPr>
              <a:t>無情緒分數（</a:t>
            </a:r>
            <a:r>
              <a:rPr lang="zh-TW" altLang="en-US" sz="3200" b="1" dirty="0">
                <a:latin typeface="Microsoft JhengHei UI" panose="020B0604030504040204" pitchFamily="34" charset="-120"/>
                <a:ea typeface="Microsoft JhengHei UI" panose="020B0604030504040204" pitchFamily="34" charset="-120"/>
                <a:cs typeface="Microsoft JhengHei"/>
                <a:sym typeface="Microsoft JhengHei"/>
              </a:rPr>
              <a:t>回歸</a:t>
            </a:r>
            <a:r>
              <a:rPr lang="zh-TW" altLang="en-US" sz="3200" b="1" dirty="0">
                <a:latin typeface="Microsoft JhengHei UI" panose="020B0604030504040204" pitchFamily="34" charset="-120"/>
                <a:ea typeface="Microsoft JhengHei UI" panose="020B0604030504040204" pitchFamily="34" charset="-120"/>
              </a:rPr>
              <a:t>）</a:t>
            </a:r>
          </a:p>
        </p:txBody>
      </p:sp>
      <p:sp>
        <p:nvSpPr>
          <p:cNvPr id="2" name="投影片編號版面配置區 1">
            <a:extLst>
              <a:ext uri="{FF2B5EF4-FFF2-40B4-BE49-F238E27FC236}">
                <a16:creationId xmlns:a16="http://schemas.microsoft.com/office/drawing/2014/main" id="{C32A9671-2EAE-2B6E-5222-7510F49BBE7F}"/>
              </a:ext>
            </a:extLst>
          </p:cNvPr>
          <p:cNvSpPr>
            <a:spLocks noGrp="1"/>
          </p:cNvSpPr>
          <p:nvPr>
            <p:ph type="sldNum" idx="12"/>
          </p:nvPr>
        </p:nvSpPr>
        <p:spPr/>
        <p:txBody>
          <a:bodyPr/>
          <a:lstStyle/>
          <a:p>
            <a:fld id="{00000000-1234-1234-1234-123412341234}" type="slidenum">
              <a:rPr lang="en-US" altLang="zh-TW" smtClean="0"/>
              <a:pPr/>
              <a:t>23</a:t>
            </a:fld>
            <a:endParaRPr lang="zh-TW" altLang="en-US"/>
          </a:p>
        </p:txBody>
      </p:sp>
      <p:sp>
        <p:nvSpPr>
          <p:cNvPr id="6" name="標題 7">
            <a:extLst>
              <a:ext uri="{FF2B5EF4-FFF2-40B4-BE49-F238E27FC236}">
                <a16:creationId xmlns:a16="http://schemas.microsoft.com/office/drawing/2014/main" id="{552688DC-CF1A-1C4E-146E-F5530AA156A6}"/>
              </a:ext>
            </a:extLst>
          </p:cNvPr>
          <p:cNvSpPr txBox="1">
            <a:spLocks/>
          </p:cNvSpPr>
          <p:nvPr/>
        </p:nvSpPr>
        <p:spPr>
          <a:xfrm>
            <a:off x="-1" y="33555"/>
            <a:ext cx="4425193" cy="398837"/>
          </a:xfrm>
          <a:prstGeom prst="rect">
            <a:avLst/>
          </a:prstGeom>
        </p:spPr>
        <p:txBody>
          <a:bodyPr spcFirstLastPara="1" vert="horz" wrap="square" lIns="91425" tIns="91425" rIns="91425" bIns="91425" rtlCol="0" anchor="t" anchorCtr="0">
            <a:normAutofit/>
          </a:bodyPr>
          <a:lstStyle>
            <a:lvl1pPr lvl="0" algn="ctr" defTabSz="914400" rtl="0" eaLnBrk="1" latinLnBrk="0" hangingPunct="1">
              <a:lnSpc>
                <a:spcPct val="100000"/>
              </a:lnSpc>
              <a:spcBef>
                <a:spcPts val="0"/>
              </a:spcBef>
              <a:spcAft>
                <a:spcPts val="0"/>
              </a:spcAft>
              <a:buSzPts val="2800"/>
              <a:buNone/>
              <a:defRPr sz="3600" kern="1200" cap="all" baseline="0">
                <a:solidFill>
                  <a:schemeClr val="tx1"/>
                </a:solidFill>
                <a:latin typeface="Microsoft JhengHei UI" panose="020B0604030504040204" pitchFamily="34" charset="-120"/>
                <a:ea typeface="Microsoft JhengHei UI" panose="020B0604030504040204" pitchFamily="34" charset="-120"/>
                <a:cs typeface="+mj-c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pPr algn="l"/>
            <a:r>
              <a:rPr lang="en-US" altLang="zh-TW" sz="1400" dirty="0"/>
              <a:t>&gt;</a:t>
            </a:r>
            <a:r>
              <a:rPr lang="zh-TW" altLang="en-US" sz="1400" dirty="0"/>
              <a:t>野村第三組</a:t>
            </a:r>
            <a:r>
              <a:rPr lang="en-US" altLang="zh-TW" sz="1400" dirty="0"/>
              <a:t>/</a:t>
            </a:r>
            <a:r>
              <a:rPr lang="zh-TW" altLang="en-US" sz="1400" dirty="0"/>
              <a:t>實驗結果</a:t>
            </a:r>
            <a:endParaRPr lang="zh-TW" altLang="en-US" sz="1400" b="1" dirty="0">
              <a:solidFill>
                <a:srgbClr val="C19859"/>
              </a:solidFill>
              <a:latin typeface="Microsoft JhengHei"/>
              <a:ea typeface="Microsoft JhengHei"/>
              <a:cs typeface="Microsoft JhengHei"/>
              <a:sym typeface="Microsoft JhengHei"/>
            </a:endParaRPr>
          </a:p>
        </p:txBody>
      </p:sp>
      <p:sp>
        <p:nvSpPr>
          <p:cNvPr id="11" name="文字方塊 10">
            <a:extLst>
              <a:ext uri="{FF2B5EF4-FFF2-40B4-BE49-F238E27FC236}">
                <a16:creationId xmlns:a16="http://schemas.microsoft.com/office/drawing/2014/main" id="{81752A31-89F7-CC83-6E1E-B0640DF814FE}"/>
              </a:ext>
            </a:extLst>
          </p:cNvPr>
          <p:cNvSpPr txBox="1"/>
          <p:nvPr/>
        </p:nvSpPr>
        <p:spPr>
          <a:xfrm>
            <a:off x="6729543" y="4873827"/>
            <a:ext cx="4115848" cy="338554"/>
          </a:xfrm>
          <a:prstGeom prst="rect">
            <a:avLst/>
          </a:prstGeom>
          <a:noFill/>
        </p:spPr>
        <p:txBody>
          <a:bodyPr wrap="square">
            <a:spAutoFit/>
          </a:bodyPr>
          <a:lstStyle/>
          <a:p>
            <a:pPr algn="ctr"/>
            <a:r>
              <a:rPr lang="zh-TW" altLang="en-US" sz="1600" dirty="0">
                <a:latin typeface="Microsoft JhengHei UI" panose="020B0604030504040204" pitchFamily="34" charset="-120"/>
                <a:ea typeface="Microsoft JhengHei UI" panose="020B0604030504040204" pitchFamily="34" charset="-120"/>
              </a:rPr>
              <a:t>資料</a:t>
            </a:r>
            <a:r>
              <a:rPr lang="en-US" altLang="zh-TW" sz="1600" dirty="0">
                <a:latin typeface="Microsoft JhengHei UI" panose="020B0604030504040204" pitchFamily="34" charset="-120"/>
                <a:ea typeface="Microsoft JhengHei UI" panose="020B0604030504040204" pitchFamily="34" charset="-120"/>
              </a:rPr>
              <a:t>B</a:t>
            </a:r>
            <a:r>
              <a:rPr lang="zh-TW" altLang="en-US" sz="1600" dirty="0">
                <a:latin typeface="Microsoft JhengHei UI" panose="020B0604030504040204" pitchFamily="34" charset="-120"/>
                <a:ea typeface="Microsoft JhengHei UI" panose="020B0604030504040204" pitchFamily="34" charset="-120"/>
                <a:cs typeface="Microsoft JhengHei"/>
                <a:sym typeface="Microsoft JhengHei"/>
              </a:rPr>
              <a:t>｜回歸（目標：申購贖回金額）</a:t>
            </a:r>
            <a:endParaRPr lang="zh-TW" altLang="en-US" sz="1600" dirty="0">
              <a:latin typeface="Microsoft JhengHei UI" panose="020B0604030504040204" pitchFamily="34" charset="-120"/>
              <a:ea typeface="Microsoft JhengHei UI" panose="020B0604030504040204" pitchFamily="34" charset="-120"/>
            </a:endParaRPr>
          </a:p>
        </p:txBody>
      </p:sp>
      <p:sp>
        <p:nvSpPr>
          <p:cNvPr id="14" name="文字方塊 13">
            <a:extLst>
              <a:ext uri="{FF2B5EF4-FFF2-40B4-BE49-F238E27FC236}">
                <a16:creationId xmlns:a16="http://schemas.microsoft.com/office/drawing/2014/main" id="{19422E16-D274-684E-04AE-B3207DB5F545}"/>
              </a:ext>
            </a:extLst>
          </p:cNvPr>
          <p:cNvSpPr txBox="1"/>
          <p:nvPr/>
        </p:nvSpPr>
        <p:spPr>
          <a:xfrm>
            <a:off x="654685" y="2450171"/>
            <a:ext cx="6096698" cy="1391791"/>
          </a:xfrm>
          <a:prstGeom prst="rect">
            <a:avLst/>
          </a:prstGeom>
          <a:noFill/>
        </p:spPr>
        <p:txBody>
          <a:bodyPr wrap="square">
            <a:spAutoFit/>
          </a:bodyPr>
          <a:lstStyle/>
          <a:p>
            <a:pPr marL="0" indent="0">
              <a:spcBef>
                <a:spcPts val="0"/>
              </a:spcBef>
              <a:buNone/>
            </a:pPr>
            <a:r>
              <a:rPr lang="zh-TW" altLang="en-US" sz="1800" dirty="0">
                <a:latin typeface="Microsoft JhengHei"/>
                <a:ea typeface="Microsoft JhengHei"/>
                <a:cs typeface="Microsoft JhengHei"/>
                <a:sym typeface="Microsoft JhengHei"/>
              </a:rPr>
              <a:t>客戶類別：低資產結果</a:t>
            </a:r>
          </a:p>
          <a:p>
            <a:pPr marL="0" indent="0">
              <a:lnSpc>
                <a:spcPct val="200000"/>
              </a:lnSpc>
              <a:spcBef>
                <a:spcPts val="0"/>
              </a:spcBef>
              <a:buNone/>
            </a:pPr>
            <a:r>
              <a:rPr lang="zh-TW" altLang="en-US" sz="1800" dirty="0">
                <a:latin typeface="Microsoft JhengHei"/>
                <a:ea typeface="Microsoft JhengHei"/>
                <a:cs typeface="Microsoft JhengHei"/>
                <a:sym typeface="Microsoft JhengHei"/>
              </a:rPr>
              <a:t>實驗結果：有情緒分數的實驗結果較好</a:t>
            </a:r>
            <a:endParaRPr lang="en-US" altLang="zh-TW" sz="1800" dirty="0">
              <a:latin typeface="Microsoft JhengHei"/>
              <a:ea typeface="Microsoft JhengHei"/>
              <a:cs typeface="Microsoft JhengHei"/>
              <a:sym typeface="Microsoft JhengHei"/>
            </a:endParaRPr>
          </a:p>
          <a:p>
            <a:pPr marL="0" indent="0">
              <a:lnSpc>
                <a:spcPct val="200000"/>
              </a:lnSpc>
              <a:spcBef>
                <a:spcPts val="0"/>
              </a:spcBef>
              <a:buNone/>
            </a:pPr>
            <a:r>
              <a:rPr lang="zh-TW" altLang="en-US" sz="1800" dirty="0">
                <a:latin typeface="Microsoft JhengHei"/>
                <a:ea typeface="Microsoft JhengHei"/>
                <a:cs typeface="Microsoft JhengHei"/>
                <a:sym typeface="Microsoft JhengHei"/>
              </a:rPr>
              <a:t>結論：新聞討論熱度會影響基金趨勢的預測</a:t>
            </a:r>
          </a:p>
        </p:txBody>
      </p:sp>
      <p:graphicFrame>
        <p:nvGraphicFramePr>
          <p:cNvPr id="15" name="Google Shape;204;p34">
            <a:extLst>
              <a:ext uri="{FF2B5EF4-FFF2-40B4-BE49-F238E27FC236}">
                <a16:creationId xmlns:a16="http://schemas.microsoft.com/office/drawing/2014/main" id="{44B05F09-FF82-0078-8BE1-03B228BEC69C}"/>
              </a:ext>
            </a:extLst>
          </p:cNvPr>
          <p:cNvGraphicFramePr/>
          <p:nvPr/>
        </p:nvGraphicFramePr>
        <p:xfrm>
          <a:off x="5826153" y="1749056"/>
          <a:ext cx="5922628" cy="2824296"/>
        </p:xfrm>
        <a:graphic>
          <a:graphicData uri="http://schemas.openxmlformats.org/drawingml/2006/table">
            <a:tbl>
              <a:tblPr>
                <a:noFill/>
              </a:tblPr>
              <a:tblGrid>
                <a:gridCol w="1311591">
                  <a:extLst>
                    <a:ext uri="{9D8B030D-6E8A-4147-A177-3AD203B41FA5}">
                      <a16:colId xmlns:a16="http://schemas.microsoft.com/office/drawing/2014/main" val="20000"/>
                    </a:ext>
                  </a:extLst>
                </a:gridCol>
                <a:gridCol w="1696381">
                  <a:extLst>
                    <a:ext uri="{9D8B030D-6E8A-4147-A177-3AD203B41FA5}">
                      <a16:colId xmlns:a16="http://schemas.microsoft.com/office/drawing/2014/main" val="20001"/>
                    </a:ext>
                  </a:extLst>
                </a:gridCol>
                <a:gridCol w="2914656">
                  <a:extLst>
                    <a:ext uri="{9D8B030D-6E8A-4147-A177-3AD203B41FA5}">
                      <a16:colId xmlns:a16="http://schemas.microsoft.com/office/drawing/2014/main" val="20002"/>
                    </a:ext>
                  </a:extLst>
                </a:gridCol>
              </a:tblGrid>
              <a:tr h="268508">
                <a:tc>
                  <a:txBody>
                    <a:bodyPr/>
                    <a:lstStyle/>
                    <a:p>
                      <a:pPr marL="0" lvl="0" indent="0" algn="l" rtl="0">
                        <a:lnSpc>
                          <a:spcPct val="115000"/>
                        </a:lnSpc>
                        <a:spcBef>
                          <a:spcPts val="0"/>
                        </a:spcBef>
                        <a:spcAft>
                          <a:spcPts val="0"/>
                        </a:spcAft>
                        <a:buNone/>
                      </a:pPr>
                      <a:r>
                        <a:rPr lang="zh-TW" sz="1600" b="1">
                          <a:solidFill>
                            <a:srgbClr val="FFFFFF"/>
                          </a:solidFill>
                        </a:rPr>
                        <a:t>Task</a:t>
                      </a:r>
                      <a:endParaRPr sz="1600" b="1">
                        <a:solidFill>
                          <a:srgbClr val="FFFFFF"/>
                        </a:solidFill>
                      </a:endParaRPr>
                    </a:p>
                  </a:txBody>
                  <a:tcPr marL="121933" marR="121933" marT="60967" marB="60967">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C19859"/>
                    </a:solidFill>
                  </a:tcPr>
                </a:tc>
                <a:tc>
                  <a:txBody>
                    <a:bodyPr/>
                    <a:lstStyle/>
                    <a:p>
                      <a:pPr marL="0" lvl="0" indent="0" algn="l" rtl="0">
                        <a:lnSpc>
                          <a:spcPct val="115000"/>
                        </a:lnSpc>
                        <a:spcBef>
                          <a:spcPts val="0"/>
                        </a:spcBef>
                        <a:spcAft>
                          <a:spcPts val="0"/>
                        </a:spcAft>
                        <a:buNone/>
                      </a:pPr>
                      <a:r>
                        <a:rPr lang="zh-TW" sz="1600" b="1" dirty="0">
                          <a:solidFill>
                            <a:srgbClr val="FFFFFF"/>
                          </a:solidFill>
                        </a:rPr>
                        <a:t>Model</a:t>
                      </a:r>
                      <a:endParaRPr sz="1600" b="1" dirty="0">
                        <a:solidFill>
                          <a:srgbClr val="FFFFFF"/>
                        </a:solidFill>
                      </a:endParaRPr>
                    </a:p>
                  </a:txBody>
                  <a:tcPr marL="121933" marR="121933" marT="60967" marB="60967">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C19859"/>
                    </a:solidFill>
                  </a:tcPr>
                </a:tc>
                <a:tc>
                  <a:txBody>
                    <a:bodyPr/>
                    <a:lstStyle/>
                    <a:p>
                      <a:pPr marL="0" lvl="0" indent="0" algn="l" rtl="0">
                        <a:lnSpc>
                          <a:spcPct val="115000"/>
                        </a:lnSpc>
                        <a:spcBef>
                          <a:spcPts val="0"/>
                        </a:spcBef>
                        <a:spcAft>
                          <a:spcPts val="0"/>
                        </a:spcAft>
                        <a:buNone/>
                      </a:pPr>
                      <a:r>
                        <a:rPr lang="zh-TW" sz="1600" b="1" dirty="0">
                          <a:solidFill>
                            <a:srgbClr val="FFFFFF"/>
                          </a:solidFill>
                        </a:rPr>
                        <a:t>RMSE</a:t>
                      </a:r>
                      <a:endParaRPr sz="1600" b="1" dirty="0">
                        <a:solidFill>
                          <a:srgbClr val="FFFFFF"/>
                        </a:solidFill>
                      </a:endParaRPr>
                    </a:p>
                  </a:txBody>
                  <a:tcPr marL="121933" marR="121933" marT="60967" marB="60967">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C19859"/>
                    </a:solidFill>
                  </a:tcPr>
                </a:tc>
                <a:extLst>
                  <a:ext uri="{0D108BD9-81ED-4DB2-BD59-A6C34878D82A}">
                    <a16:rowId xmlns:a16="http://schemas.microsoft.com/office/drawing/2014/main" val="10000"/>
                  </a:ext>
                </a:extLst>
              </a:tr>
              <a:tr h="541283">
                <a:tc>
                  <a:txBody>
                    <a:bodyPr/>
                    <a:lstStyle/>
                    <a:p>
                      <a:pPr marL="0" lvl="0" indent="0" algn="l" rtl="0">
                        <a:lnSpc>
                          <a:spcPct val="115000"/>
                        </a:lnSpc>
                        <a:spcBef>
                          <a:spcPts val="0"/>
                        </a:spcBef>
                        <a:spcAft>
                          <a:spcPts val="0"/>
                        </a:spcAft>
                        <a:buNone/>
                      </a:pPr>
                      <a:r>
                        <a:rPr lang="zh-TW" sz="1600">
                          <a:latin typeface="Microsoft JhengHei"/>
                          <a:ea typeface="Microsoft JhengHei"/>
                          <a:cs typeface="Microsoft JhengHei"/>
                          <a:sym typeface="Microsoft JhengHei"/>
                        </a:rPr>
                        <a:t>有情緒分數</a:t>
                      </a:r>
                      <a:endParaRPr sz="1600">
                        <a:latin typeface="Microsoft JhengHei"/>
                        <a:ea typeface="Microsoft JhengHei"/>
                        <a:cs typeface="Microsoft JhengHei"/>
                        <a:sym typeface="Microsoft JhengHei"/>
                      </a:endParaRPr>
                    </a:p>
                  </a:txBody>
                  <a:tcPr marL="121933" marR="121933" marT="60967" marB="60967">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9DDD1"/>
                    </a:solidFill>
                  </a:tcPr>
                </a:tc>
                <a:tc>
                  <a:txBody>
                    <a:bodyPr/>
                    <a:lstStyle/>
                    <a:p>
                      <a:pPr marL="0" lvl="0" indent="0" algn="l" rtl="0">
                        <a:lnSpc>
                          <a:spcPct val="115000"/>
                        </a:lnSpc>
                        <a:spcBef>
                          <a:spcPts val="0"/>
                        </a:spcBef>
                        <a:spcAft>
                          <a:spcPts val="0"/>
                        </a:spcAft>
                        <a:buNone/>
                      </a:pPr>
                      <a:r>
                        <a:rPr lang="zh-TW" sz="1600" dirty="0"/>
                        <a:t>Linear Regression</a:t>
                      </a:r>
                      <a:endParaRPr sz="1600" dirty="0"/>
                    </a:p>
                  </a:txBody>
                  <a:tcPr marL="121933" marR="121933" marT="60967" marB="60967">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9DDD1"/>
                    </a:solidFill>
                  </a:tcPr>
                </a:tc>
                <a:tc>
                  <a:txBody>
                    <a:bodyPr/>
                    <a:lstStyle/>
                    <a:p>
                      <a:pPr marL="0" lvl="0" indent="0" algn="l" rtl="0">
                        <a:spcBef>
                          <a:spcPts val="0"/>
                        </a:spcBef>
                        <a:spcAft>
                          <a:spcPts val="0"/>
                        </a:spcAft>
                        <a:buNone/>
                      </a:pPr>
                      <a:r>
                        <a:rPr lang="zh-TW" sz="1600" dirty="0">
                          <a:solidFill>
                            <a:schemeClr val="dk1"/>
                          </a:solidFill>
                        </a:rPr>
                        <a:t>train: 95745435.06469892</a:t>
                      </a:r>
                      <a:endParaRPr sz="1600" dirty="0">
                        <a:solidFill>
                          <a:schemeClr val="dk1"/>
                        </a:solidFill>
                      </a:endParaRPr>
                    </a:p>
                    <a:p>
                      <a:pPr marL="0" lvl="0" indent="0" algn="l" rtl="0">
                        <a:spcBef>
                          <a:spcPts val="0"/>
                        </a:spcBef>
                        <a:spcAft>
                          <a:spcPts val="0"/>
                        </a:spcAft>
                        <a:buNone/>
                      </a:pPr>
                      <a:r>
                        <a:rPr lang="zh-TW" sz="1600" dirty="0">
                          <a:solidFill>
                            <a:schemeClr val="dk1"/>
                          </a:solidFill>
                        </a:rPr>
                        <a:t>test: 67601502.43193437</a:t>
                      </a:r>
                      <a:endParaRPr sz="1600" dirty="0">
                        <a:solidFill>
                          <a:schemeClr val="dk1"/>
                        </a:solidFill>
                      </a:endParaRPr>
                    </a:p>
                  </a:txBody>
                  <a:tcPr marL="121933" marR="121933" marT="60967" marB="60967">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9DDD1"/>
                    </a:solidFill>
                  </a:tcPr>
                </a:tc>
                <a:extLst>
                  <a:ext uri="{0D108BD9-81ED-4DB2-BD59-A6C34878D82A}">
                    <a16:rowId xmlns:a16="http://schemas.microsoft.com/office/drawing/2014/main" val="10001"/>
                  </a:ext>
                </a:extLst>
              </a:tr>
              <a:tr h="541283">
                <a:tc>
                  <a:txBody>
                    <a:bodyPr/>
                    <a:lstStyle/>
                    <a:p>
                      <a:pPr marL="0" lvl="0" indent="0" algn="l" rtl="0">
                        <a:lnSpc>
                          <a:spcPct val="115000"/>
                        </a:lnSpc>
                        <a:spcBef>
                          <a:spcPts val="0"/>
                        </a:spcBef>
                        <a:spcAft>
                          <a:spcPts val="0"/>
                        </a:spcAft>
                        <a:buClr>
                          <a:schemeClr val="dk1"/>
                        </a:buClr>
                        <a:buSzPts val="1100"/>
                        <a:buFont typeface="Arial"/>
                        <a:buNone/>
                      </a:pPr>
                      <a:r>
                        <a:rPr lang="zh-TW" sz="1600" dirty="0">
                          <a:solidFill>
                            <a:schemeClr val="dk1"/>
                          </a:solidFill>
                          <a:latin typeface="Microsoft JhengHei"/>
                          <a:ea typeface="Microsoft JhengHei"/>
                          <a:cs typeface="Microsoft JhengHei"/>
                          <a:sym typeface="Microsoft JhengHei"/>
                        </a:rPr>
                        <a:t>無情緒分數</a:t>
                      </a:r>
                      <a:endParaRPr sz="1600" dirty="0">
                        <a:latin typeface="Microsoft JhengHei"/>
                        <a:ea typeface="Microsoft JhengHei"/>
                        <a:cs typeface="Microsoft JhengHei"/>
                        <a:sym typeface="Microsoft JhengHei"/>
                      </a:endParaRPr>
                    </a:p>
                  </a:txBody>
                  <a:tcPr marL="121933" marR="121933" marT="60967" marB="60967">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F4EFEA"/>
                    </a:solidFill>
                  </a:tcPr>
                </a:tc>
                <a:tc>
                  <a:txBody>
                    <a:bodyPr/>
                    <a:lstStyle/>
                    <a:p>
                      <a:pPr marL="0" lvl="0" indent="0" algn="l" rtl="0">
                        <a:lnSpc>
                          <a:spcPct val="115000"/>
                        </a:lnSpc>
                        <a:spcBef>
                          <a:spcPts val="0"/>
                        </a:spcBef>
                        <a:spcAft>
                          <a:spcPts val="0"/>
                        </a:spcAft>
                        <a:buNone/>
                      </a:pPr>
                      <a:r>
                        <a:rPr lang="zh-TW" sz="1600" dirty="0"/>
                        <a:t>Linear Regression</a:t>
                      </a:r>
                      <a:endParaRPr sz="1600" dirty="0"/>
                    </a:p>
                  </a:txBody>
                  <a:tcPr marL="121933" marR="121933" marT="60967" marB="60967">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F4EFEA"/>
                    </a:solidFill>
                  </a:tcPr>
                </a:tc>
                <a:tc>
                  <a:txBody>
                    <a:bodyPr/>
                    <a:lstStyle/>
                    <a:p>
                      <a:pPr marL="0" lvl="0" indent="0" algn="l" rtl="0">
                        <a:spcBef>
                          <a:spcPts val="0"/>
                        </a:spcBef>
                        <a:spcAft>
                          <a:spcPts val="0"/>
                        </a:spcAft>
                        <a:buNone/>
                      </a:pPr>
                      <a:r>
                        <a:rPr lang="zh-TW" sz="1600" dirty="0">
                          <a:solidFill>
                            <a:schemeClr val="dk1"/>
                          </a:solidFill>
                        </a:rPr>
                        <a:t>train: 96586549.92924783</a:t>
                      </a:r>
                      <a:endParaRPr sz="1600" dirty="0">
                        <a:solidFill>
                          <a:schemeClr val="dk1"/>
                        </a:solidFill>
                      </a:endParaRPr>
                    </a:p>
                    <a:p>
                      <a:pPr marL="0" lvl="0" indent="0" algn="l" rtl="0">
                        <a:spcBef>
                          <a:spcPts val="0"/>
                        </a:spcBef>
                        <a:spcAft>
                          <a:spcPts val="0"/>
                        </a:spcAft>
                        <a:buNone/>
                      </a:pPr>
                      <a:r>
                        <a:rPr lang="zh-TW" sz="1600" dirty="0">
                          <a:solidFill>
                            <a:schemeClr val="dk1"/>
                          </a:solidFill>
                        </a:rPr>
                        <a:t>test: 5.947531246643957e+18</a:t>
                      </a:r>
                      <a:endParaRPr sz="1600" dirty="0">
                        <a:solidFill>
                          <a:schemeClr val="dk1"/>
                        </a:solidFill>
                      </a:endParaRPr>
                    </a:p>
                  </a:txBody>
                  <a:tcPr marL="121933" marR="121933" marT="60967" marB="60967">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F4EFEA"/>
                    </a:solidFill>
                  </a:tcPr>
                </a:tc>
                <a:extLst>
                  <a:ext uri="{0D108BD9-81ED-4DB2-BD59-A6C34878D82A}">
                    <a16:rowId xmlns:a16="http://schemas.microsoft.com/office/drawing/2014/main" val="10002"/>
                  </a:ext>
                </a:extLst>
              </a:tr>
              <a:tr h="541283">
                <a:tc>
                  <a:txBody>
                    <a:bodyPr/>
                    <a:lstStyle/>
                    <a:p>
                      <a:pPr marL="0" lvl="0" indent="0" algn="l" rtl="0">
                        <a:lnSpc>
                          <a:spcPct val="115000"/>
                        </a:lnSpc>
                        <a:spcBef>
                          <a:spcPts val="0"/>
                        </a:spcBef>
                        <a:spcAft>
                          <a:spcPts val="0"/>
                        </a:spcAft>
                        <a:buClr>
                          <a:schemeClr val="dk1"/>
                        </a:buClr>
                        <a:buSzPts val="1100"/>
                        <a:buFont typeface="Arial"/>
                        <a:buNone/>
                      </a:pPr>
                      <a:r>
                        <a:rPr lang="zh-TW" sz="1600" dirty="0">
                          <a:solidFill>
                            <a:schemeClr val="dk1"/>
                          </a:solidFill>
                          <a:latin typeface="Microsoft JhengHei"/>
                          <a:ea typeface="Microsoft JhengHei"/>
                          <a:cs typeface="Microsoft JhengHei"/>
                          <a:sym typeface="Microsoft JhengHei"/>
                        </a:rPr>
                        <a:t>有情緒分數</a:t>
                      </a:r>
                      <a:endParaRPr sz="1600" dirty="0">
                        <a:latin typeface="Microsoft JhengHei"/>
                        <a:ea typeface="Microsoft JhengHei"/>
                        <a:cs typeface="Microsoft JhengHei"/>
                        <a:sym typeface="Microsoft JhengHei"/>
                      </a:endParaRPr>
                    </a:p>
                  </a:txBody>
                  <a:tcPr marL="121933" marR="121933" marT="60967" marB="60967">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9DDD1"/>
                    </a:solidFill>
                  </a:tcPr>
                </a:tc>
                <a:tc>
                  <a:txBody>
                    <a:bodyPr/>
                    <a:lstStyle/>
                    <a:p>
                      <a:pPr marL="0" lvl="0" indent="0" algn="l" rtl="0">
                        <a:lnSpc>
                          <a:spcPct val="115000"/>
                        </a:lnSpc>
                        <a:spcBef>
                          <a:spcPts val="0"/>
                        </a:spcBef>
                        <a:spcAft>
                          <a:spcPts val="0"/>
                        </a:spcAft>
                        <a:buNone/>
                      </a:pPr>
                      <a:r>
                        <a:rPr lang="zh-TW" sz="1600" dirty="0"/>
                        <a:t>XGBoost</a:t>
                      </a:r>
                      <a:endParaRPr sz="1600" dirty="0"/>
                    </a:p>
                  </a:txBody>
                  <a:tcPr marL="121933" marR="121933" marT="60967" marB="60967">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9DDD1"/>
                    </a:solidFill>
                  </a:tcPr>
                </a:tc>
                <a:tc>
                  <a:txBody>
                    <a:bodyPr/>
                    <a:lstStyle/>
                    <a:p>
                      <a:pPr marL="0" lvl="0" indent="0" algn="l" rtl="0">
                        <a:spcBef>
                          <a:spcPts val="0"/>
                        </a:spcBef>
                        <a:spcAft>
                          <a:spcPts val="0"/>
                        </a:spcAft>
                        <a:buNone/>
                      </a:pPr>
                      <a:r>
                        <a:rPr lang="zh-TW" sz="1600" dirty="0">
                          <a:solidFill>
                            <a:schemeClr val="dk1"/>
                          </a:solidFill>
                        </a:rPr>
                        <a:t>train: 3185867.207702693</a:t>
                      </a:r>
                      <a:endParaRPr sz="1600" dirty="0">
                        <a:solidFill>
                          <a:schemeClr val="dk1"/>
                        </a:solidFill>
                      </a:endParaRPr>
                    </a:p>
                    <a:p>
                      <a:pPr marL="0" lvl="0" indent="0" algn="l" rtl="0">
                        <a:spcBef>
                          <a:spcPts val="0"/>
                        </a:spcBef>
                        <a:spcAft>
                          <a:spcPts val="0"/>
                        </a:spcAft>
                        <a:buNone/>
                      </a:pPr>
                      <a:r>
                        <a:rPr lang="zh-TW" sz="1600" dirty="0">
                          <a:solidFill>
                            <a:schemeClr val="dk1"/>
                          </a:solidFill>
                        </a:rPr>
                        <a:t>test: 92050424.4497884</a:t>
                      </a:r>
                      <a:endParaRPr sz="1600" dirty="0">
                        <a:solidFill>
                          <a:schemeClr val="dk1"/>
                        </a:solidFill>
                      </a:endParaRPr>
                    </a:p>
                  </a:txBody>
                  <a:tcPr marL="121933" marR="121933" marT="60967" marB="60967">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9DDD1"/>
                    </a:solidFill>
                  </a:tcPr>
                </a:tc>
                <a:extLst>
                  <a:ext uri="{0D108BD9-81ED-4DB2-BD59-A6C34878D82A}">
                    <a16:rowId xmlns:a16="http://schemas.microsoft.com/office/drawing/2014/main" val="10003"/>
                  </a:ext>
                </a:extLst>
              </a:tr>
              <a:tr h="541283">
                <a:tc>
                  <a:txBody>
                    <a:bodyPr/>
                    <a:lstStyle/>
                    <a:p>
                      <a:pPr marL="0" lvl="0" indent="0" algn="l" rtl="0">
                        <a:lnSpc>
                          <a:spcPct val="115000"/>
                        </a:lnSpc>
                        <a:spcBef>
                          <a:spcPts val="0"/>
                        </a:spcBef>
                        <a:spcAft>
                          <a:spcPts val="0"/>
                        </a:spcAft>
                        <a:buClr>
                          <a:schemeClr val="dk1"/>
                        </a:buClr>
                        <a:buSzPts val="1100"/>
                        <a:buFont typeface="Arial"/>
                        <a:buNone/>
                      </a:pPr>
                      <a:r>
                        <a:rPr lang="zh-TW" sz="1600">
                          <a:solidFill>
                            <a:schemeClr val="dk1"/>
                          </a:solidFill>
                          <a:latin typeface="Microsoft JhengHei"/>
                          <a:ea typeface="Microsoft JhengHei"/>
                          <a:cs typeface="Microsoft JhengHei"/>
                          <a:sym typeface="Microsoft JhengHei"/>
                        </a:rPr>
                        <a:t>無情緒分數</a:t>
                      </a:r>
                      <a:endParaRPr sz="1600">
                        <a:latin typeface="Microsoft JhengHei"/>
                        <a:ea typeface="Microsoft JhengHei"/>
                        <a:cs typeface="Microsoft JhengHei"/>
                        <a:sym typeface="Microsoft JhengHei"/>
                      </a:endParaRPr>
                    </a:p>
                  </a:txBody>
                  <a:tcPr marL="121933" marR="121933" marT="60967" marB="60967">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F4EFEA"/>
                    </a:solidFill>
                  </a:tcPr>
                </a:tc>
                <a:tc>
                  <a:txBody>
                    <a:bodyPr/>
                    <a:lstStyle/>
                    <a:p>
                      <a:pPr marL="0" lvl="0" indent="0" algn="l" rtl="0">
                        <a:lnSpc>
                          <a:spcPct val="115000"/>
                        </a:lnSpc>
                        <a:spcBef>
                          <a:spcPts val="0"/>
                        </a:spcBef>
                        <a:spcAft>
                          <a:spcPts val="0"/>
                        </a:spcAft>
                        <a:buNone/>
                      </a:pPr>
                      <a:r>
                        <a:rPr lang="zh-TW" sz="1600"/>
                        <a:t>XGBoost</a:t>
                      </a:r>
                      <a:endParaRPr sz="1600"/>
                    </a:p>
                  </a:txBody>
                  <a:tcPr marL="121933" marR="121933" marT="60967" marB="60967">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F4EFEA"/>
                    </a:solidFill>
                  </a:tcPr>
                </a:tc>
                <a:tc>
                  <a:txBody>
                    <a:bodyPr/>
                    <a:lstStyle/>
                    <a:p>
                      <a:pPr marL="0" lvl="0" indent="0" algn="l" rtl="0">
                        <a:spcBef>
                          <a:spcPts val="0"/>
                        </a:spcBef>
                        <a:spcAft>
                          <a:spcPts val="0"/>
                        </a:spcAft>
                        <a:buNone/>
                      </a:pPr>
                      <a:r>
                        <a:rPr lang="zh-TW" sz="1600" dirty="0">
                          <a:solidFill>
                            <a:schemeClr val="dk1"/>
                          </a:solidFill>
                        </a:rPr>
                        <a:t>train: 2950030.72705115</a:t>
                      </a:r>
                      <a:endParaRPr sz="1600" dirty="0">
                        <a:solidFill>
                          <a:schemeClr val="dk1"/>
                        </a:solidFill>
                      </a:endParaRPr>
                    </a:p>
                    <a:p>
                      <a:pPr marL="0" lvl="0" indent="0" algn="l" rtl="0">
                        <a:spcBef>
                          <a:spcPts val="0"/>
                        </a:spcBef>
                        <a:spcAft>
                          <a:spcPts val="0"/>
                        </a:spcAft>
                        <a:buNone/>
                      </a:pPr>
                      <a:r>
                        <a:rPr lang="zh-TW" sz="1600" dirty="0">
                          <a:solidFill>
                            <a:schemeClr val="dk1"/>
                          </a:solidFill>
                        </a:rPr>
                        <a:t>test: 105501256.21433386</a:t>
                      </a:r>
                      <a:endParaRPr sz="1600" dirty="0">
                        <a:solidFill>
                          <a:schemeClr val="dk1"/>
                        </a:solidFill>
                      </a:endParaRPr>
                    </a:p>
                  </a:txBody>
                  <a:tcPr marL="121933" marR="121933" marT="60967" marB="60967">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F4EFEA"/>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7951039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3" name="矩形 12">
            <a:extLst>
              <a:ext uri="{FF2B5EF4-FFF2-40B4-BE49-F238E27FC236}">
                <a16:creationId xmlns:a16="http://schemas.microsoft.com/office/drawing/2014/main" id="{F0B7C094-DA28-46A5-A072-F32AF6D70B42}"/>
              </a:ext>
            </a:extLst>
          </p:cNvPr>
          <p:cNvSpPr/>
          <p:nvPr/>
        </p:nvSpPr>
        <p:spPr>
          <a:xfrm>
            <a:off x="-38795" y="1725855"/>
            <a:ext cx="12230795" cy="411658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7" name="Google Shape;167;p29"/>
          <p:cNvSpPr txBox="1"/>
          <p:nvPr/>
        </p:nvSpPr>
        <p:spPr>
          <a:xfrm>
            <a:off x="1794510" y="396028"/>
            <a:ext cx="8401050" cy="738623"/>
          </a:xfrm>
          <a:prstGeom prst="rect">
            <a:avLst/>
          </a:prstGeom>
          <a:noFill/>
          <a:ln>
            <a:noFill/>
          </a:ln>
        </p:spPr>
        <p:txBody>
          <a:bodyPr spcFirstLastPara="1" wrap="square" lIns="121900" tIns="121900" rIns="121900" bIns="121900" anchor="t" anchorCtr="0">
            <a:spAutoFit/>
          </a:bodyPr>
          <a:lstStyle/>
          <a:p>
            <a:pPr algn="ctr"/>
            <a:r>
              <a:rPr lang="zh-TW" altLang="en-US" sz="3200" b="1" dirty="0">
                <a:latin typeface="Microsoft JhengHei UI" panose="020B0604030504040204" pitchFamily="34" charset="-120"/>
                <a:ea typeface="Microsoft JhengHei UI" panose="020B0604030504040204" pitchFamily="34" charset="-120"/>
              </a:rPr>
              <a:t>實驗結果－有情緒分數 </a:t>
            </a:r>
            <a:r>
              <a:rPr lang="en-US" altLang="zh-TW" sz="3200" b="1" dirty="0">
                <a:latin typeface="Microsoft JhengHei UI" panose="020B0604030504040204" pitchFamily="34" charset="-120"/>
                <a:ea typeface="Microsoft JhengHei UI" panose="020B0604030504040204" pitchFamily="34" charset="-120"/>
              </a:rPr>
              <a:t>V.S </a:t>
            </a:r>
            <a:r>
              <a:rPr lang="zh-TW" altLang="en-US" sz="3200" b="1" dirty="0">
                <a:latin typeface="Microsoft JhengHei UI" panose="020B0604030504040204" pitchFamily="34" charset="-120"/>
                <a:ea typeface="Microsoft JhengHei UI" panose="020B0604030504040204" pitchFamily="34" charset="-120"/>
              </a:rPr>
              <a:t>無情緒分數（</a:t>
            </a:r>
            <a:r>
              <a:rPr lang="zh-TW" altLang="en-US" sz="3200" b="1" dirty="0">
                <a:latin typeface="Microsoft JhengHei UI" panose="020B0604030504040204" pitchFamily="34" charset="-120"/>
                <a:ea typeface="Microsoft JhengHei UI" panose="020B0604030504040204" pitchFamily="34" charset="-120"/>
                <a:cs typeface="Microsoft JhengHei"/>
                <a:sym typeface="Microsoft JhengHei"/>
              </a:rPr>
              <a:t>回歸</a:t>
            </a:r>
            <a:r>
              <a:rPr lang="zh-TW" altLang="en-US" sz="3200" b="1" dirty="0">
                <a:latin typeface="Microsoft JhengHei UI" panose="020B0604030504040204" pitchFamily="34" charset="-120"/>
                <a:ea typeface="Microsoft JhengHei UI" panose="020B0604030504040204" pitchFamily="34" charset="-120"/>
              </a:rPr>
              <a:t>）</a:t>
            </a:r>
          </a:p>
        </p:txBody>
      </p:sp>
      <p:sp>
        <p:nvSpPr>
          <p:cNvPr id="2" name="投影片編號版面配置區 1">
            <a:extLst>
              <a:ext uri="{FF2B5EF4-FFF2-40B4-BE49-F238E27FC236}">
                <a16:creationId xmlns:a16="http://schemas.microsoft.com/office/drawing/2014/main" id="{C32A9671-2EAE-2B6E-5222-7510F49BBE7F}"/>
              </a:ext>
            </a:extLst>
          </p:cNvPr>
          <p:cNvSpPr>
            <a:spLocks noGrp="1"/>
          </p:cNvSpPr>
          <p:nvPr>
            <p:ph type="sldNum" idx="12"/>
          </p:nvPr>
        </p:nvSpPr>
        <p:spPr/>
        <p:txBody>
          <a:bodyPr/>
          <a:lstStyle/>
          <a:p>
            <a:fld id="{00000000-1234-1234-1234-123412341234}" type="slidenum">
              <a:rPr lang="en-US" altLang="zh-TW" smtClean="0"/>
              <a:pPr/>
              <a:t>24</a:t>
            </a:fld>
            <a:endParaRPr lang="zh-TW" altLang="en-US"/>
          </a:p>
        </p:txBody>
      </p:sp>
      <p:sp>
        <p:nvSpPr>
          <p:cNvPr id="6" name="標題 7">
            <a:extLst>
              <a:ext uri="{FF2B5EF4-FFF2-40B4-BE49-F238E27FC236}">
                <a16:creationId xmlns:a16="http://schemas.microsoft.com/office/drawing/2014/main" id="{552688DC-CF1A-1C4E-146E-F5530AA156A6}"/>
              </a:ext>
            </a:extLst>
          </p:cNvPr>
          <p:cNvSpPr txBox="1">
            <a:spLocks/>
          </p:cNvSpPr>
          <p:nvPr/>
        </p:nvSpPr>
        <p:spPr>
          <a:xfrm>
            <a:off x="-1" y="33555"/>
            <a:ext cx="4425193" cy="398837"/>
          </a:xfrm>
          <a:prstGeom prst="rect">
            <a:avLst/>
          </a:prstGeom>
        </p:spPr>
        <p:txBody>
          <a:bodyPr spcFirstLastPara="1" vert="horz" wrap="square" lIns="91425" tIns="91425" rIns="91425" bIns="91425" rtlCol="0" anchor="t" anchorCtr="0">
            <a:normAutofit/>
          </a:bodyPr>
          <a:lstStyle>
            <a:lvl1pPr lvl="0" algn="ctr" defTabSz="914400" rtl="0" eaLnBrk="1" latinLnBrk="0" hangingPunct="1">
              <a:lnSpc>
                <a:spcPct val="100000"/>
              </a:lnSpc>
              <a:spcBef>
                <a:spcPts val="0"/>
              </a:spcBef>
              <a:spcAft>
                <a:spcPts val="0"/>
              </a:spcAft>
              <a:buSzPts val="2800"/>
              <a:buNone/>
              <a:defRPr sz="3600" kern="1200" cap="all" baseline="0">
                <a:solidFill>
                  <a:schemeClr val="tx1"/>
                </a:solidFill>
                <a:latin typeface="Microsoft JhengHei UI" panose="020B0604030504040204" pitchFamily="34" charset="-120"/>
                <a:ea typeface="Microsoft JhengHei UI" panose="020B0604030504040204" pitchFamily="34" charset="-120"/>
                <a:cs typeface="+mj-c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pPr algn="l"/>
            <a:r>
              <a:rPr lang="en-US" altLang="zh-TW" sz="1400" dirty="0"/>
              <a:t>&gt;</a:t>
            </a:r>
            <a:r>
              <a:rPr lang="zh-TW" altLang="en-US" sz="1400" dirty="0"/>
              <a:t>野村第三組</a:t>
            </a:r>
            <a:r>
              <a:rPr lang="en-US" altLang="zh-TW" sz="1400" dirty="0"/>
              <a:t>/</a:t>
            </a:r>
            <a:r>
              <a:rPr lang="zh-TW" altLang="en-US" sz="1400" dirty="0"/>
              <a:t>實驗結果</a:t>
            </a:r>
            <a:endParaRPr lang="zh-TW" altLang="en-US" sz="1400" b="1" dirty="0">
              <a:solidFill>
                <a:srgbClr val="C19859"/>
              </a:solidFill>
              <a:latin typeface="Microsoft JhengHei"/>
              <a:ea typeface="Microsoft JhengHei"/>
              <a:cs typeface="Microsoft JhengHei"/>
              <a:sym typeface="Microsoft JhengHei"/>
            </a:endParaRPr>
          </a:p>
        </p:txBody>
      </p:sp>
      <p:graphicFrame>
        <p:nvGraphicFramePr>
          <p:cNvPr id="9" name="Google Shape;211;p35">
            <a:extLst>
              <a:ext uri="{FF2B5EF4-FFF2-40B4-BE49-F238E27FC236}">
                <a16:creationId xmlns:a16="http://schemas.microsoft.com/office/drawing/2014/main" id="{B6E5BF9D-E44E-9EE5-CE55-1FAFE4FF5905}"/>
              </a:ext>
            </a:extLst>
          </p:cNvPr>
          <p:cNvGraphicFramePr/>
          <p:nvPr/>
        </p:nvGraphicFramePr>
        <p:xfrm>
          <a:off x="4901267" y="1293071"/>
          <a:ext cx="6721680" cy="4969302"/>
        </p:xfrm>
        <a:graphic>
          <a:graphicData uri="http://schemas.openxmlformats.org/drawingml/2006/table">
            <a:tbl>
              <a:tblPr>
                <a:noFill/>
              </a:tblPr>
              <a:tblGrid>
                <a:gridCol w="1052608">
                  <a:extLst>
                    <a:ext uri="{9D8B030D-6E8A-4147-A177-3AD203B41FA5}">
                      <a16:colId xmlns:a16="http://schemas.microsoft.com/office/drawing/2014/main" val="20000"/>
                    </a:ext>
                  </a:extLst>
                </a:gridCol>
                <a:gridCol w="1231837">
                  <a:extLst>
                    <a:ext uri="{9D8B030D-6E8A-4147-A177-3AD203B41FA5}">
                      <a16:colId xmlns:a16="http://schemas.microsoft.com/office/drawing/2014/main" val="20001"/>
                    </a:ext>
                  </a:extLst>
                </a:gridCol>
                <a:gridCol w="1699769">
                  <a:extLst>
                    <a:ext uri="{9D8B030D-6E8A-4147-A177-3AD203B41FA5}">
                      <a16:colId xmlns:a16="http://schemas.microsoft.com/office/drawing/2014/main" val="20002"/>
                    </a:ext>
                  </a:extLst>
                </a:gridCol>
                <a:gridCol w="2737466">
                  <a:extLst>
                    <a:ext uri="{9D8B030D-6E8A-4147-A177-3AD203B41FA5}">
                      <a16:colId xmlns:a16="http://schemas.microsoft.com/office/drawing/2014/main" val="20003"/>
                    </a:ext>
                  </a:extLst>
                </a:gridCol>
              </a:tblGrid>
              <a:tr h="476998">
                <a:tc>
                  <a:txBody>
                    <a:bodyPr/>
                    <a:lstStyle/>
                    <a:p>
                      <a:pPr marL="0" lvl="0" indent="0" algn="l" rtl="0">
                        <a:lnSpc>
                          <a:spcPct val="115000"/>
                        </a:lnSpc>
                        <a:spcBef>
                          <a:spcPts val="0"/>
                        </a:spcBef>
                        <a:spcAft>
                          <a:spcPts val="0"/>
                        </a:spcAft>
                        <a:buNone/>
                      </a:pPr>
                      <a:endParaRPr sz="1400" b="1" dirty="0">
                        <a:solidFill>
                          <a:srgbClr val="FFFFFF"/>
                        </a:solidFill>
                      </a:endParaRPr>
                    </a:p>
                  </a:txBody>
                  <a:tcPr marL="121933" marR="121933" marT="60967" marB="60967">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C19859"/>
                    </a:solidFill>
                  </a:tcPr>
                </a:tc>
                <a:tc>
                  <a:txBody>
                    <a:bodyPr/>
                    <a:lstStyle/>
                    <a:p>
                      <a:pPr marL="0" lvl="0" indent="0" algn="l" rtl="0">
                        <a:lnSpc>
                          <a:spcPct val="115000"/>
                        </a:lnSpc>
                        <a:spcBef>
                          <a:spcPts val="0"/>
                        </a:spcBef>
                        <a:spcAft>
                          <a:spcPts val="0"/>
                        </a:spcAft>
                        <a:buNone/>
                      </a:pPr>
                      <a:r>
                        <a:rPr lang="zh-TW" sz="1400" b="1" dirty="0">
                          <a:solidFill>
                            <a:srgbClr val="FFFFFF"/>
                          </a:solidFill>
                        </a:rPr>
                        <a:t>Task</a:t>
                      </a:r>
                      <a:endParaRPr sz="1400" b="1" dirty="0">
                        <a:solidFill>
                          <a:srgbClr val="FFFFFF"/>
                        </a:solidFill>
                      </a:endParaRPr>
                    </a:p>
                  </a:txBody>
                  <a:tcPr marL="121933" marR="121933" marT="60967" marB="60967">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C19859"/>
                    </a:solidFill>
                  </a:tcPr>
                </a:tc>
                <a:tc>
                  <a:txBody>
                    <a:bodyPr/>
                    <a:lstStyle/>
                    <a:p>
                      <a:pPr marL="0" lvl="0" indent="0" algn="l" rtl="0">
                        <a:lnSpc>
                          <a:spcPct val="115000"/>
                        </a:lnSpc>
                        <a:spcBef>
                          <a:spcPts val="0"/>
                        </a:spcBef>
                        <a:spcAft>
                          <a:spcPts val="0"/>
                        </a:spcAft>
                        <a:buNone/>
                      </a:pPr>
                      <a:r>
                        <a:rPr lang="zh-TW" sz="1400" b="1" dirty="0">
                          <a:solidFill>
                            <a:srgbClr val="FFFFFF"/>
                          </a:solidFill>
                        </a:rPr>
                        <a:t>Model</a:t>
                      </a:r>
                      <a:endParaRPr sz="1400" b="1" dirty="0">
                        <a:solidFill>
                          <a:srgbClr val="FFFFFF"/>
                        </a:solidFill>
                      </a:endParaRPr>
                    </a:p>
                  </a:txBody>
                  <a:tcPr marL="121933" marR="121933" marT="60967" marB="60967">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C19859"/>
                    </a:solidFill>
                  </a:tcPr>
                </a:tc>
                <a:tc>
                  <a:txBody>
                    <a:bodyPr/>
                    <a:lstStyle/>
                    <a:p>
                      <a:pPr marL="0" lvl="0" indent="0" algn="l" rtl="0">
                        <a:lnSpc>
                          <a:spcPct val="115000"/>
                        </a:lnSpc>
                        <a:spcBef>
                          <a:spcPts val="0"/>
                        </a:spcBef>
                        <a:spcAft>
                          <a:spcPts val="0"/>
                        </a:spcAft>
                        <a:buNone/>
                      </a:pPr>
                      <a:r>
                        <a:rPr lang="zh-TW" sz="1400" b="1" dirty="0">
                          <a:solidFill>
                            <a:srgbClr val="FFFFFF"/>
                          </a:solidFill>
                        </a:rPr>
                        <a:t>RMSE</a:t>
                      </a:r>
                      <a:endParaRPr sz="1400" b="1" dirty="0">
                        <a:solidFill>
                          <a:srgbClr val="FFFFFF"/>
                        </a:solidFill>
                      </a:endParaRPr>
                    </a:p>
                  </a:txBody>
                  <a:tcPr marL="121933" marR="121933" marT="60967" marB="60967">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C19859"/>
                    </a:solidFill>
                  </a:tcPr>
                </a:tc>
                <a:extLst>
                  <a:ext uri="{0D108BD9-81ED-4DB2-BD59-A6C34878D82A}">
                    <a16:rowId xmlns:a16="http://schemas.microsoft.com/office/drawing/2014/main" val="10000"/>
                  </a:ext>
                </a:extLst>
              </a:tr>
              <a:tr h="561538">
                <a:tc rowSpan="2">
                  <a:txBody>
                    <a:bodyPr/>
                    <a:lstStyle/>
                    <a:p>
                      <a:pPr marL="0" lvl="0" indent="0" algn="l" rtl="0">
                        <a:lnSpc>
                          <a:spcPct val="115000"/>
                        </a:lnSpc>
                        <a:spcBef>
                          <a:spcPts val="0"/>
                        </a:spcBef>
                        <a:spcAft>
                          <a:spcPts val="0"/>
                        </a:spcAft>
                        <a:buNone/>
                      </a:pPr>
                      <a:r>
                        <a:rPr lang="zh-TW" altLang="en-US" sz="1400" b="1" dirty="0">
                          <a:solidFill>
                            <a:schemeClr val="tx1"/>
                          </a:solidFill>
                          <a:latin typeface="Microsoft JhengHei"/>
                          <a:ea typeface="Microsoft JhengHei"/>
                          <a:cs typeface="Microsoft JhengHei"/>
                          <a:sym typeface="Microsoft JhengHei"/>
                        </a:rPr>
                        <a:t>低資產</a:t>
                      </a:r>
                      <a:endParaRPr sz="1400" b="1" dirty="0">
                        <a:solidFill>
                          <a:schemeClr val="tx1"/>
                        </a:solidFill>
                        <a:latin typeface="Microsoft JhengHei"/>
                        <a:ea typeface="Microsoft JhengHei"/>
                        <a:cs typeface="Microsoft JhengHei"/>
                        <a:sym typeface="Microsoft JhengHei"/>
                      </a:endParaRPr>
                    </a:p>
                  </a:txBody>
                  <a:tcPr marL="121933" marR="121933" marT="60967" marB="60967">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E9DDD1"/>
                    </a:solidFill>
                  </a:tcPr>
                </a:tc>
                <a:tc>
                  <a:txBody>
                    <a:bodyPr/>
                    <a:lstStyle/>
                    <a:p>
                      <a:pPr marL="0" lvl="0" indent="0" algn="l" rtl="0">
                        <a:lnSpc>
                          <a:spcPct val="115000"/>
                        </a:lnSpc>
                        <a:spcBef>
                          <a:spcPts val="0"/>
                        </a:spcBef>
                        <a:spcAft>
                          <a:spcPts val="0"/>
                        </a:spcAft>
                        <a:buClr>
                          <a:schemeClr val="dk1"/>
                        </a:buClr>
                        <a:buSzPts val="1100"/>
                        <a:buFont typeface="Arial"/>
                        <a:buNone/>
                      </a:pPr>
                      <a:r>
                        <a:rPr lang="zh-TW" sz="1400" b="1" dirty="0">
                          <a:solidFill>
                            <a:schemeClr val="tx1"/>
                          </a:solidFill>
                          <a:latin typeface="Microsoft JhengHei"/>
                          <a:ea typeface="Microsoft JhengHei"/>
                          <a:cs typeface="Microsoft JhengHei"/>
                          <a:sym typeface="Microsoft JhengHei"/>
                        </a:rPr>
                        <a:t>有情緒分數</a:t>
                      </a:r>
                      <a:endParaRPr sz="1400" b="1" dirty="0">
                        <a:solidFill>
                          <a:schemeClr val="tx1"/>
                        </a:solidFill>
                        <a:latin typeface="Microsoft JhengHei"/>
                        <a:ea typeface="Microsoft JhengHei"/>
                        <a:cs typeface="Microsoft JhengHei"/>
                        <a:sym typeface="Microsoft JhengHei"/>
                      </a:endParaRPr>
                    </a:p>
                  </a:txBody>
                  <a:tcPr marL="121933" marR="121933" marT="60967" marB="60967">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9DDD1"/>
                    </a:solidFill>
                  </a:tcPr>
                </a:tc>
                <a:tc>
                  <a:txBody>
                    <a:bodyPr/>
                    <a:lstStyle/>
                    <a:p>
                      <a:pPr marL="0" lvl="0" indent="0" algn="l" rtl="0">
                        <a:lnSpc>
                          <a:spcPct val="115000"/>
                        </a:lnSpc>
                        <a:spcBef>
                          <a:spcPts val="0"/>
                        </a:spcBef>
                        <a:spcAft>
                          <a:spcPts val="0"/>
                        </a:spcAft>
                        <a:buNone/>
                      </a:pPr>
                      <a:r>
                        <a:rPr lang="zh-TW" sz="1400" b="1" dirty="0">
                          <a:solidFill>
                            <a:schemeClr val="tx1"/>
                          </a:solidFill>
                        </a:rPr>
                        <a:t>XGBoost</a:t>
                      </a:r>
                      <a:endParaRPr sz="1400" b="1" dirty="0">
                        <a:solidFill>
                          <a:schemeClr val="tx1"/>
                        </a:solidFill>
                      </a:endParaRPr>
                    </a:p>
                  </a:txBody>
                  <a:tcPr marL="121933" marR="121933" marT="60967" marB="60967">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9DDD1"/>
                    </a:solidFill>
                  </a:tcPr>
                </a:tc>
                <a:tc>
                  <a:txBody>
                    <a:bodyPr/>
                    <a:lstStyle/>
                    <a:p>
                      <a:pPr marL="0" lvl="0" indent="0" algn="l" rtl="0">
                        <a:spcBef>
                          <a:spcPts val="0"/>
                        </a:spcBef>
                        <a:spcAft>
                          <a:spcPts val="0"/>
                        </a:spcAft>
                        <a:buNone/>
                      </a:pPr>
                      <a:r>
                        <a:rPr lang="zh-TW" sz="1400" b="1" dirty="0">
                          <a:solidFill>
                            <a:schemeClr val="tx1"/>
                          </a:solidFill>
                        </a:rPr>
                        <a:t>train: 2967532.5646723486</a:t>
                      </a:r>
                      <a:endParaRPr sz="1400" b="1" dirty="0">
                        <a:solidFill>
                          <a:schemeClr val="tx1"/>
                        </a:solidFill>
                      </a:endParaRPr>
                    </a:p>
                    <a:p>
                      <a:pPr marL="0" lvl="0" indent="0" algn="l" rtl="0">
                        <a:spcBef>
                          <a:spcPts val="0"/>
                        </a:spcBef>
                        <a:spcAft>
                          <a:spcPts val="0"/>
                        </a:spcAft>
                        <a:buNone/>
                      </a:pPr>
                      <a:r>
                        <a:rPr lang="zh-TW" sz="1400" b="1" dirty="0">
                          <a:solidFill>
                            <a:schemeClr val="tx1"/>
                          </a:solidFill>
                        </a:rPr>
                        <a:t>test: 75066361.78192474</a:t>
                      </a:r>
                      <a:endParaRPr sz="1400" b="1" dirty="0">
                        <a:solidFill>
                          <a:schemeClr val="tx1"/>
                        </a:solidFill>
                      </a:endParaRPr>
                    </a:p>
                  </a:txBody>
                  <a:tcPr marL="121933" marR="121933" marT="60967" marB="60967">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9DDD1"/>
                    </a:solidFill>
                  </a:tcPr>
                </a:tc>
                <a:extLst>
                  <a:ext uri="{0D108BD9-81ED-4DB2-BD59-A6C34878D82A}">
                    <a16:rowId xmlns:a16="http://schemas.microsoft.com/office/drawing/2014/main" val="10001"/>
                  </a:ext>
                </a:extLst>
              </a:tr>
              <a:tr h="561538">
                <a:tc vMerge="1">
                  <a:txBody>
                    <a:bodyPr/>
                    <a:lstStyle/>
                    <a:p>
                      <a:endParaRPr lang="zh-TW"/>
                    </a:p>
                  </a:txBody>
                  <a:tcPr/>
                </a:tc>
                <a:tc>
                  <a:txBody>
                    <a:bodyPr/>
                    <a:lstStyle/>
                    <a:p>
                      <a:pPr marL="0" lvl="0" indent="0" algn="l" rtl="0">
                        <a:lnSpc>
                          <a:spcPct val="115000"/>
                        </a:lnSpc>
                        <a:spcBef>
                          <a:spcPts val="0"/>
                        </a:spcBef>
                        <a:spcAft>
                          <a:spcPts val="0"/>
                        </a:spcAft>
                        <a:buClr>
                          <a:schemeClr val="dk1"/>
                        </a:buClr>
                        <a:buSzPts val="1100"/>
                        <a:buFont typeface="Arial"/>
                        <a:buNone/>
                      </a:pPr>
                      <a:r>
                        <a:rPr lang="zh-TW" sz="1400" b="1" dirty="0">
                          <a:solidFill>
                            <a:schemeClr val="tx1"/>
                          </a:solidFill>
                          <a:latin typeface="Microsoft JhengHei"/>
                          <a:ea typeface="Microsoft JhengHei"/>
                          <a:cs typeface="Microsoft JhengHei"/>
                          <a:sym typeface="Microsoft JhengHei"/>
                        </a:rPr>
                        <a:t>無情緒分數</a:t>
                      </a:r>
                      <a:endParaRPr sz="1400" b="1" dirty="0">
                        <a:solidFill>
                          <a:schemeClr val="tx1"/>
                        </a:solidFill>
                        <a:latin typeface="Microsoft JhengHei"/>
                        <a:ea typeface="Microsoft JhengHei"/>
                        <a:cs typeface="Microsoft JhengHei"/>
                        <a:sym typeface="Microsoft JhengHei"/>
                      </a:endParaRPr>
                    </a:p>
                  </a:txBody>
                  <a:tcPr marL="121933" marR="121933" marT="60967" marB="60967">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F4EFEA"/>
                    </a:solidFill>
                  </a:tcPr>
                </a:tc>
                <a:tc>
                  <a:txBody>
                    <a:bodyPr/>
                    <a:lstStyle/>
                    <a:p>
                      <a:pPr marL="0" lvl="0" indent="0" algn="l" rtl="0">
                        <a:lnSpc>
                          <a:spcPct val="115000"/>
                        </a:lnSpc>
                        <a:spcBef>
                          <a:spcPts val="0"/>
                        </a:spcBef>
                        <a:spcAft>
                          <a:spcPts val="0"/>
                        </a:spcAft>
                        <a:buNone/>
                      </a:pPr>
                      <a:r>
                        <a:rPr lang="zh-TW" sz="1400" b="1" dirty="0">
                          <a:solidFill>
                            <a:schemeClr val="tx1"/>
                          </a:solidFill>
                        </a:rPr>
                        <a:t>XGBoost</a:t>
                      </a:r>
                      <a:endParaRPr sz="1400" b="1" dirty="0">
                        <a:solidFill>
                          <a:schemeClr val="tx1"/>
                        </a:solidFill>
                      </a:endParaRPr>
                    </a:p>
                  </a:txBody>
                  <a:tcPr marL="121933" marR="121933" marT="60967" marB="60967">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F4EFEA"/>
                    </a:solidFill>
                  </a:tcPr>
                </a:tc>
                <a:tc>
                  <a:txBody>
                    <a:bodyPr/>
                    <a:lstStyle/>
                    <a:p>
                      <a:pPr marL="0" lvl="0" indent="0" algn="l" rtl="0">
                        <a:spcBef>
                          <a:spcPts val="0"/>
                        </a:spcBef>
                        <a:spcAft>
                          <a:spcPts val="0"/>
                        </a:spcAft>
                        <a:buNone/>
                      </a:pPr>
                      <a:r>
                        <a:rPr lang="zh-TW" sz="1400" b="1" dirty="0">
                          <a:solidFill>
                            <a:schemeClr val="tx1"/>
                          </a:solidFill>
                        </a:rPr>
                        <a:t>train: 3072326.7070949827</a:t>
                      </a:r>
                      <a:endParaRPr sz="1400" b="1" dirty="0">
                        <a:solidFill>
                          <a:schemeClr val="tx1"/>
                        </a:solidFill>
                      </a:endParaRPr>
                    </a:p>
                    <a:p>
                      <a:pPr marL="0" lvl="0" indent="0" algn="l" rtl="0">
                        <a:spcBef>
                          <a:spcPts val="0"/>
                        </a:spcBef>
                        <a:spcAft>
                          <a:spcPts val="0"/>
                        </a:spcAft>
                        <a:buNone/>
                      </a:pPr>
                      <a:r>
                        <a:rPr lang="zh-TW" sz="1400" b="1" dirty="0">
                          <a:solidFill>
                            <a:schemeClr val="tx1"/>
                          </a:solidFill>
                        </a:rPr>
                        <a:t>test: 81808959.56602861</a:t>
                      </a:r>
                      <a:endParaRPr sz="1400" b="1" dirty="0">
                        <a:solidFill>
                          <a:schemeClr val="tx1"/>
                        </a:solidFill>
                      </a:endParaRPr>
                    </a:p>
                  </a:txBody>
                  <a:tcPr marL="121933" marR="121933" marT="60967" marB="60967">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F4EFEA"/>
                    </a:solidFill>
                  </a:tcPr>
                </a:tc>
                <a:extLst>
                  <a:ext uri="{0D108BD9-81ED-4DB2-BD59-A6C34878D82A}">
                    <a16:rowId xmlns:a16="http://schemas.microsoft.com/office/drawing/2014/main" val="10002"/>
                  </a:ext>
                </a:extLst>
              </a:tr>
              <a:tr h="561538">
                <a:tc rowSpan="2">
                  <a:txBody>
                    <a:bodyPr/>
                    <a:lstStyle/>
                    <a:p>
                      <a:pPr marL="0" lvl="0" indent="0" algn="l" rtl="0">
                        <a:lnSpc>
                          <a:spcPct val="115000"/>
                        </a:lnSpc>
                        <a:spcBef>
                          <a:spcPts val="0"/>
                        </a:spcBef>
                        <a:spcAft>
                          <a:spcPts val="0"/>
                        </a:spcAft>
                        <a:buNone/>
                      </a:pPr>
                      <a:r>
                        <a:rPr lang="zh-TW" altLang="en-US" sz="1400" dirty="0">
                          <a:latin typeface="Microsoft JhengHei"/>
                          <a:ea typeface="Microsoft JhengHei"/>
                          <a:cs typeface="Microsoft JhengHei"/>
                          <a:sym typeface="Microsoft JhengHei"/>
                        </a:rPr>
                        <a:t>中資產</a:t>
                      </a:r>
                      <a:endParaRPr sz="1400" dirty="0">
                        <a:latin typeface="Microsoft JhengHei"/>
                        <a:ea typeface="Microsoft JhengHei"/>
                        <a:cs typeface="Microsoft JhengHei"/>
                        <a:sym typeface="Microsoft JhengHei"/>
                      </a:endParaRPr>
                    </a:p>
                  </a:txBody>
                  <a:tcPr marL="121933" marR="121933" marT="60967" marB="60967">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E9DDD1"/>
                    </a:solidFill>
                  </a:tcPr>
                </a:tc>
                <a:tc>
                  <a:txBody>
                    <a:bodyPr/>
                    <a:lstStyle/>
                    <a:p>
                      <a:pPr marL="0" lvl="0" indent="0" algn="l" rtl="0">
                        <a:lnSpc>
                          <a:spcPct val="115000"/>
                        </a:lnSpc>
                        <a:spcBef>
                          <a:spcPts val="0"/>
                        </a:spcBef>
                        <a:spcAft>
                          <a:spcPts val="0"/>
                        </a:spcAft>
                        <a:buClr>
                          <a:schemeClr val="dk1"/>
                        </a:buClr>
                        <a:buSzPts val="1100"/>
                        <a:buFont typeface="Arial"/>
                        <a:buNone/>
                      </a:pPr>
                      <a:r>
                        <a:rPr lang="zh-TW" sz="1400">
                          <a:solidFill>
                            <a:schemeClr val="dk1"/>
                          </a:solidFill>
                          <a:latin typeface="Microsoft JhengHei"/>
                          <a:ea typeface="Microsoft JhengHei"/>
                          <a:cs typeface="Microsoft JhengHei"/>
                          <a:sym typeface="Microsoft JhengHei"/>
                        </a:rPr>
                        <a:t>有情緒分數</a:t>
                      </a:r>
                      <a:endParaRPr sz="1400">
                        <a:latin typeface="Microsoft JhengHei"/>
                        <a:ea typeface="Microsoft JhengHei"/>
                        <a:cs typeface="Microsoft JhengHei"/>
                        <a:sym typeface="Microsoft JhengHei"/>
                      </a:endParaRPr>
                    </a:p>
                  </a:txBody>
                  <a:tcPr marL="121933" marR="121933" marT="60967" marB="60967">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9DDD1"/>
                    </a:solidFill>
                  </a:tcPr>
                </a:tc>
                <a:tc>
                  <a:txBody>
                    <a:bodyPr/>
                    <a:lstStyle/>
                    <a:p>
                      <a:pPr marL="0" lvl="0" indent="0" algn="l" rtl="0">
                        <a:lnSpc>
                          <a:spcPct val="115000"/>
                        </a:lnSpc>
                        <a:spcBef>
                          <a:spcPts val="0"/>
                        </a:spcBef>
                        <a:spcAft>
                          <a:spcPts val="0"/>
                        </a:spcAft>
                        <a:buNone/>
                      </a:pPr>
                      <a:r>
                        <a:rPr lang="zh-TW" sz="1400" dirty="0"/>
                        <a:t>XGBoost</a:t>
                      </a:r>
                      <a:endParaRPr sz="1400" dirty="0"/>
                    </a:p>
                  </a:txBody>
                  <a:tcPr marL="121933" marR="121933" marT="60967" marB="60967">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9DDD1"/>
                    </a:solidFill>
                  </a:tcPr>
                </a:tc>
                <a:tc>
                  <a:txBody>
                    <a:bodyPr/>
                    <a:lstStyle/>
                    <a:p>
                      <a:pPr marL="0" lvl="0" indent="0" algn="l" rtl="0">
                        <a:spcBef>
                          <a:spcPts val="0"/>
                        </a:spcBef>
                        <a:spcAft>
                          <a:spcPts val="0"/>
                        </a:spcAft>
                        <a:buNone/>
                      </a:pPr>
                      <a:r>
                        <a:rPr lang="zh-TW" sz="1400" dirty="0">
                          <a:solidFill>
                            <a:schemeClr val="dk1"/>
                          </a:solidFill>
                        </a:rPr>
                        <a:t>train: 4558866.897589705</a:t>
                      </a:r>
                      <a:endParaRPr sz="1400" dirty="0">
                        <a:solidFill>
                          <a:schemeClr val="dk1"/>
                        </a:solidFill>
                      </a:endParaRPr>
                    </a:p>
                    <a:p>
                      <a:pPr marL="0" lvl="0" indent="0" algn="l" rtl="0">
                        <a:spcBef>
                          <a:spcPts val="0"/>
                        </a:spcBef>
                        <a:spcAft>
                          <a:spcPts val="0"/>
                        </a:spcAft>
                        <a:buNone/>
                      </a:pPr>
                      <a:r>
                        <a:rPr lang="zh-TW" sz="1400" dirty="0">
                          <a:solidFill>
                            <a:schemeClr val="dk1"/>
                          </a:solidFill>
                        </a:rPr>
                        <a:t>test: 10063931.17389745</a:t>
                      </a:r>
                      <a:endParaRPr sz="1400" dirty="0">
                        <a:solidFill>
                          <a:schemeClr val="dk1"/>
                        </a:solidFill>
                      </a:endParaRPr>
                    </a:p>
                  </a:txBody>
                  <a:tcPr marL="121933" marR="121933" marT="60967" marB="60967">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9DDD1"/>
                    </a:solidFill>
                  </a:tcPr>
                </a:tc>
                <a:extLst>
                  <a:ext uri="{0D108BD9-81ED-4DB2-BD59-A6C34878D82A}">
                    <a16:rowId xmlns:a16="http://schemas.microsoft.com/office/drawing/2014/main" val="10003"/>
                  </a:ext>
                </a:extLst>
              </a:tr>
              <a:tr h="561538">
                <a:tc vMerge="1">
                  <a:txBody>
                    <a:bodyPr/>
                    <a:lstStyle/>
                    <a:p>
                      <a:endParaRPr lang="zh-TW"/>
                    </a:p>
                  </a:txBody>
                  <a:tcPr/>
                </a:tc>
                <a:tc>
                  <a:txBody>
                    <a:bodyPr/>
                    <a:lstStyle/>
                    <a:p>
                      <a:pPr marL="0" lvl="0" indent="0" algn="l" rtl="0">
                        <a:lnSpc>
                          <a:spcPct val="115000"/>
                        </a:lnSpc>
                        <a:spcBef>
                          <a:spcPts val="0"/>
                        </a:spcBef>
                        <a:spcAft>
                          <a:spcPts val="0"/>
                        </a:spcAft>
                        <a:buClr>
                          <a:schemeClr val="dk1"/>
                        </a:buClr>
                        <a:buSzPts val="1100"/>
                        <a:buFont typeface="Arial"/>
                        <a:buNone/>
                      </a:pPr>
                      <a:r>
                        <a:rPr lang="zh-TW" sz="1400">
                          <a:solidFill>
                            <a:schemeClr val="dk1"/>
                          </a:solidFill>
                          <a:latin typeface="Microsoft JhengHei"/>
                          <a:ea typeface="Microsoft JhengHei"/>
                          <a:cs typeface="Microsoft JhengHei"/>
                          <a:sym typeface="Microsoft JhengHei"/>
                        </a:rPr>
                        <a:t>無情緒分數</a:t>
                      </a:r>
                      <a:endParaRPr sz="1400">
                        <a:latin typeface="Microsoft JhengHei"/>
                        <a:ea typeface="Microsoft JhengHei"/>
                        <a:cs typeface="Microsoft JhengHei"/>
                        <a:sym typeface="Microsoft JhengHei"/>
                      </a:endParaRPr>
                    </a:p>
                  </a:txBody>
                  <a:tcPr marL="121933" marR="121933" marT="60967" marB="60967">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4EFEA"/>
                    </a:solidFill>
                  </a:tcPr>
                </a:tc>
                <a:tc>
                  <a:txBody>
                    <a:bodyPr/>
                    <a:lstStyle/>
                    <a:p>
                      <a:pPr marL="0" lvl="0" indent="0" algn="l" rtl="0">
                        <a:lnSpc>
                          <a:spcPct val="115000"/>
                        </a:lnSpc>
                        <a:spcBef>
                          <a:spcPts val="0"/>
                        </a:spcBef>
                        <a:spcAft>
                          <a:spcPts val="0"/>
                        </a:spcAft>
                        <a:buNone/>
                      </a:pPr>
                      <a:r>
                        <a:rPr lang="zh-TW" sz="1400" dirty="0"/>
                        <a:t>XGBoost</a:t>
                      </a:r>
                      <a:endParaRPr sz="1400" dirty="0"/>
                    </a:p>
                  </a:txBody>
                  <a:tcPr marL="121933" marR="121933" marT="60967" marB="60967">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4EFEA"/>
                    </a:solidFill>
                  </a:tcPr>
                </a:tc>
                <a:tc>
                  <a:txBody>
                    <a:bodyPr/>
                    <a:lstStyle/>
                    <a:p>
                      <a:pPr marL="0" lvl="0" indent="0" algn="l" rtl="0">
                        <a:spcBef>
                          <a:spcPts val="0"/>
                        </a:spcBef>
                        <a:spcAft>
                          <a:spcPts val="0"/>
                        </a:spcAft>
                        <a:buNone/>
                      </a:pPr>
                      <a:r>
                        <a:rPr lang="zh-TW" sz="1400">
                          <a:solidFill>
                            <a:schemeClr val="dk1"/>
                          </a:solidFill>
                        </a:rPr>
                        <a:t>train: 4552378.039160036</a:t>
                      </a:r>
                      <a:endParaRPr sz="1400">
                        <a:solidFill>
                          <a:schemeClr val="dk1"/>
                        </a:solidFill>
                      </a:endParaRPr>
                    </a:p>
                    <a:p>
                      <a:pPr marL="0" lvl="0" indent="0" algn="l" rtl="0">
                        <a:spcBef>
                          <a:spcPts val="0"/>
                        </a:spcBef>
                        <a:spcAft>
                          <a:spcPts val="0"/>
                        </a:spcAft>
                        <a:buNone/>
                      </a:pPr>
                      <a:r>
                        <a:rPr lang="zh-TW" sz="1400">
                          <a:solidFill>
                            <a:schemeClr val="dk1"/>
                          </a:solidFill>
                        </a:rPr>
                        <a:t>test: 9408958.912002308</a:t>
                      </a:r>
                      <a:endParaRPr sz="1400">
                        <a:solidFill>
                          <a:schemeClr val="dk1"/>
                        </a:solidFill>
                      </a:endParaRPr>
                    </a:p>
                  </a:txBody>
                  <a:tcPr marL="121933" marR="121933" marT="60967" marB="60967">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4EFEA"/>
                    </a:solidFill>
                  </a:tcPr>
                </a:tc>
                <a:extLst>
                  <a:ext uri="{0D108BD9-81ED-4DB2-BD59-A6C34878D82A}">
                    <a16:rowId xmlns:a16="http://schemas.microsoft.com/office/drawing/2014/main" val="10004"/>
                  </a:ext>
                </a:extLst>
              </a:tr>
              <a:tr h="561538">
                <a:tc rowSpan="2">
                  <a:txBody>
                    <a:bodyPr/>
                    <a:lstStyle/>
                    <a:p>
                      <a:pPr marL="0" lvl="0" indent="0" algn="l" rtl="0">
                        <a:lnSpc>
                          <a:spcPct val="115000"/>
                        </a:lnSpc>
                        <a:spcBef>
                          <a:spcPts val="0"/>
                        </a:spcBef>
                        <a:spcAft>
                          <a:spcPts val="0"/>
                        </a:spcAft>
                        <a:buNone/>
                      </a:pPr>
                      <a:r>
                        <a:rPr lang="zh-TW" altLang="en-US" sz="1400" dirty="0">
                          <a:latin typeface="Microsoft JhengHei"/>
                          <a:ea typeface="Microsoft JhengHei"/>
                          <a:cs typeface="Microsoft JhengHei"/>
                          <a:sym typeface="Microsoft JhengHei"/>
                        </a:rPr>
                        <a:t>高資產</a:t>
                      </a:r>
                      <a:endParaRPr sz="1400" dirty="0">
                        <a:latin typeface="Microsoft JhengHei"/>
                        <a:ea typeface="Microsoft JhengHei"/>
                        <a:cs typeface="Microsoft JhengHei"/>
                        <a:sym typeface="Microsoft JhengHei"/>
                      </a:endParaRPr>
                    </a:p>
                  </a:txBody>
                  <a:tcPr marL="121933" marR="121933" marT="60967" marB="60967">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E9DDD1"/>
                    </a:solidFill>
                  </a:tcPr>
                </a:tc>
                <a:tc>
                  <a:txBody>
                    <a:bodyPr/>
                    <a:lstStyle/>
                    <a:p>
                      <a:pPr marL="0" lvl="0" indent="0" algn="l" rtl="0">
                        <a:lnSpc>
                          <a:spcPct val="115000"/>
                        </a:lnSpc>
                        <a:spcBef>
                          <a:spcPts val="0"/>
                        </a:spcBef>
                        <a:spcAft>
                          <a:spcPts val="0"/>
                        </a:spcAft>
                        <a:buClr>
                          <a:schemeClr val="dk1"/>
                        </a:buClr>
                        <a:buSzPts val="1100"/>
                        <a:buFont typeface="Arial"/>
                        <a:buNone/>
                      </a:pPr>
                      <a:r>
                        <a:rPr lang="zh-TW" sz="1400">
                          <a:solidFill>
                            <a:schemeClr val="dk1"/>
                          </a:solidFill>
                          <a:latin typeface="Microsoft JhengHei"/>
                          <a:ea typeface="Microsoft JhengHei"/>
                          <a:cs typeface="Microsoft JhengHei"/>
                          <a:sym typeface="Microsoft JhengHei"/>
                        </a:rPr>
                        <a:t>有情緒分數</a:t>
                      </a:r>
                      <a:endParaRPr sz="1400">
                        <a:solidFill>
                          <a:schemeClr val="dk1"/>
                        </a:solidFill>
                        <a:latin typeface="Microsoft JhengHei"/>
                        <a:ea typeface="Microsoft JhengHei"/>
                        <a:cs typeface="Microsoft JhengHei"/>
                        <a:sym typeface="Microsoft JhengHei"/>
                      </a:endParaRPr>
                    </a:p>
                  </a:txBody>
                  <a:tcPr marL="121933" marR="121933" marT="60967" marB="60967">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9DDD1"/>
                    </a:solidFill>
                  </a:tcPr>
                </a:tc>
                <a:tc>
                  <a:txBody>
                    <a:bodyPr/>
                    <a:lstStyle/>
                    <a:p>
                      <a:pPr marL="0" lvl="0" indent="0" algn="l" rtl="0">
                        <a:lnSpc>
                          <a:spcPct val="115000"/>
                        </a:lnSpc>
                        <a:spcBef>
                          <a:spcPts val="0"/>
                        </a:spcBef>
                        <a:spcAft>
                          <a:spcPts val="0"/>
                        </a:spcAft>
                        <a:buNone/>
                      </a:pPr>
                      <a:r>
                        <a:rPr lang="zh-TW" sz="1400"/>
                        <a:t>XGBoost</a:t>
                      </a:r>
                      <a:endParaRPr sz="1400"/>
                    </a:p>
                  </a:txBody>
                  <a:tcPr marL="121933" marR="121933" marT="60967" marB="60967">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9DDD1"/>
                    </a:solidFill>
                  </a:tcPr>
                </a:tc>
                <a:tc>
                  <a:txBody>
                    <a:bodyPr/>
                    <a:lstStyle/>
                    <a:p>
                      <a:pPr marL="0" lvl="0" indent="0" algn="l" rtl="0">
                        <a:spcBef>
                          <a:spcPts val="0"/>
                        </a:spcBef>
                        <a:spcAft>
                          <a:spcPts val="0"/>
                        </a:spcAft>
                        <a:buNone/>
                      </a:pPr>
                      <a:r>
                        <a:rPr lang="zh-TW" sz="1400">
                          <a:solidFill>
                            <a:schemeClr val="dk1"/>
                          </a:solidFill>
                        </a:rPr>
                        <a:t>train: 3101192.6573441243</a:t>
                      </a:r>
                      <a:endParaRPr sz="1400">
                        <a:solidFill>
                          <a:schemeClr val="dk1"/>
                        </a:solidFill>
                      </a:endParaRPr>
                    </a:p>
                    <a:p>
                      <a:pPr marL="0" lvl="0" indent="0" algn="l" rtl="0">
                        <a:spcBef>
                          <a:spcPts val="0"/>
                        </a:spcBef>
                        <a:spcAft>
                          <a:spcPts val="0"/>
                        </a:spcAft>
                        <a:buNone/>
                      </a:pPr>
                      <a:r>
                        <a:rPr lang="zh-TW" sz="1400">
                          <a:solidFill>
                            <a:schemeClr val="dk1"/>
                          </a:solidFill>
                        </a:rPr>
                        <a:t>test: 88946441.95460568</a:t>
                      </a:r>
                      <a:endParaRPr sz="1400">
                        <a:solidFill>
                          <a:schemeClr val="dk1"/>
                        </a:solidFill>
                      </a:endParaRPr>
                    </a:p>
                  </a:txBody>
                  <a:tcPr marL="121933" marR="121933" marT="60967" marB="60967">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9DDD1"/>
                    </a:solidFill>
                  </a:tcPr>
                </a:tc>
                <a:extLst>
                  <a:ext uri="{0D108BD9-81ED-4DB2-BD59-A6C34878D82A}">
                    <a16:rowId xmlns:a16="http://schemas.microsoft.com/office/drawing/2014/main" val="10005"/>
                  </a:ext>
                </a:extLst>
              </a:tr>
              <a:tr h="561538">
                <a:tc vMerge="1">
                  <a:txBody>
                    <a:bodyPr/>
                    <a:lstStyle/>
                    <a:p>
                      <a:endParaRPr lang="zh-TW"/>
                    </a:p>
                  </a:txBody>
                  <a:tcPr/>
                </a:tc>
                <a:tc>
                  <a:txBody>
                    <a:bodyPr/>
                    <a:lstStyle/>
                    <a:p>
                      <a:pPr marL="0" lvl="0" indent="0" algn="l" rtl="0">
                        <a:lnSpc>
                          <a:spcPct val="115000"/>
                        </a:lnSpc>
                        <a:spcBef>
                          <a:spcPts val="0"/>
                        </a:spcBef>
                        <a:spcAft>
                          <a:spcPts val="0"/>
                        </a:spcAft>
                        <a:buClr>
                          <a:schemeClr val="dk1"/>
                        </a:buClr>
                        <a:buSzPts val="1100"/>
                        <a:buFont typeface="Arial"/>
                        <a:buNone/>
                      </a:pPr>
                      <a:r>
                        <a:rPr lang="zh-TW" sz="1400">
                          <a:solidFill>
                            <a:schemeClr val="dk1"/>
                          </a:solidFill>
                          <a:latin typeface="Microsoft JhengHei"/>
                          <a:ea typeface="Microsoft JhengHei"/>
                          <a:cs typeface="Microsoft JhengHei"/>
                          <a:sym typeface="Microsoft JhengHei"/>
                        </a:rPr>
                        <a:t>無情緒分數</a:t>
                      </a:r>
                      <a:endParaRPr sz="1400">
                        <a:solidFill>
                          <a:schemeClr val="dk1"/>
                        </a:solidFill>
                        <a:latin typeface="Microsoft JhengHei"/>
                        <a:ea typeface="Microsoft JhengHei"/>
                        <a:cs typeface="Microsoft JhengHei"/>
                        <a:sym typeface="Microsoft JhengHei"/>
                      </a:endParaRPr>
                    </a:p>
                  </a:txBody>
                  <a:tcPr marL="121933" marR="121933" marT="60967" marB="60967">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4EFEA"/>
                    </a:solidFill>
                  </a:tcPr>
                </a:tc>
                <a:tc>
                  <a:txBody>
                    <a:bodyPr/>
                    <a:lstStyle/>
                    <a:p>
                      <a:pPr marL="0" lvl="0" indent="0" algn="l" rtl="0">
                        <a:lnSpc>
                          <a:spcPct val="115000"/>
                        </a:lnSpc>
                        <a:spcBef>
                          <a:spcPts val="0"/>
                        </a:spcBef>
                        <a:spcAft>
                          <a:spcPts val="0"/>
                        </a:spcAft>
                        <a:buNone/>
                      </a:pPr>
                      <a:r>
                        <a:rPr lang="zh-TW" sz="1400" dirty="0"/>
                        <a:t>XGBoost</a:t>
                      </a:r>
                      <a:endParaRPr sz="1400" dirty="0"/>
                    </a:p>
                  </a:txBody>
                  <a:tcPr marL="121933" marR="121933" marT="60967" marB="60967">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4EFEA"/>
                    </a:solidFill>
                  </a:tcPr>
                </a:tc>
                <a:tc>
                  <a:txBody>
                    <a:bodyPr/>
                    <a:lstStyle/>
                    <a:p>
                      <a:pPr marL="0" lvl="0" indent="0" algn="l" rtl="0">
                        <a:spcBef>
                          <a:spcPts val="0"/>
                        </a:spcBef>
                        <a:spcAft>
                          <a:spcPts val="0"/>
                        </a:spcAft>
                        <a:buNone/>
                      </a:pPr>
                      <a:r>
                        <a:rPr lang="zh-TW" sz="1400">
                          <a:solidFill>
                            <a:schemeClr val="dk1"/>
                          </a:solidFill>
                        </a:rPr>
                        <a:t>train: 3076278.4857721278</a:t>
                      </a:r>
                      <a:endParaRPr sz="1400">
                        <a:solidFill>
                          <a:schemeClr val="dk1"/>
                        </a:solidFill>
                      </a:endParaRPr>
                    </a:p>
                    <a:p>
                      <a:pPr marL="0" lvl="0" indent="0" algn="l" rtl="0">
                        <a:spcBef>
                          <a:spcPts val="0"/>
                        </a:spcBef>
                        <a:spcAft>
                          <a:spcPts val="0"/>
                        </a:spcAft>
                        <a:buNone/>
                      </a:pPr>
                      <a:r>
                        <a:rPr lang="zh-TW" sz="1400">
                          <a:solidFill>
                            <a:schemeClr val="dk1"/>
                          </a:solidFill>
                        </a:rPr>
                        <a:t>test: 95213135.9167219</a:t>
                      </a:r>
                      <a:endParaRPr sz="1400">
                        <a:solidFill>
                          <a:schemeClr val="dk1"/>
                        </a:solidFill>
                      </a:endParaRPr>
                    </a:p>
                  </a:txBody>
                  <a:tcPr marL="121933" marR="121933" marT="60967" marB="60967">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4EFEA"/>
                    </a:solidFill>
                  </a:tcPr>
                </a:tc>
                <a:extLst>
                  <a:ext uri="{0D108BD9-81ED-4DB2-BD59-A6C34878D82A}">
                    <a16:rowId xmlns:a16="http://schemas.microsoft.com/office/drawing/2014/main" val="10006"/>
                  </a:ext>
                </a:extLst>
              </a:tr>
              <a:tr h="561538">
                <a:tc rowSpan="2">
                  <a:txBody>
                    <a:bodyPr/>
                    <a:lstStyle/>
                    <a:p>
                      <a:pPr marL="0" lvl="0" indent="0" algn="l" rtl="0">
                        <a:lnSpc>
                          <a:spcPct val="115000"/>
                        </a:lnSpc>
                        <a:spcBef>
                          <a:spcPts val="0"/>
                        </a:spcBef>
                        <a:spcAft>
                          <a:spcPts val="0"/>
                        </a:spcAft>
                        <a:buNone/>
                      </a:pPr>
                      <a:r>
                        <a:rPr lang="zh-TW" altLang="en-US" sz="1400" dirty="0">
                          <a:latin typeface="Microsoft JhengHei"/>
                          <a:ea typeface="Microsoft JhengHei"/>
                          <a:cs typeface="Microsoft JhengHei"/>
                          <a:sym typeface="Microsoft JhengHei"/>
                        </a:rPr>
                        <a:t>超高資產</a:t>
                      </a:r>
                      <a:endParaRPr sz="1400" dirty="0">
                        <a:latin typeface="Microsoft JhengHei"/>
                        <a:ea typeface="Microsoft JhengHei"/>
                        <a:cs typeface="Microsoft JhengHei"/>
                        <a:sym typeface="Microsoft JhengHei"/>
                      </a:endParaRPr>
                    </a:p>
                  </a:txBody>
                  <a:tcPr marL="121933" marR="121933" marT="60967" marB="60967">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9DDD1"/>
                    </a:solidFill>
                  </a:tcPr>
                </a:tc>
                <a:tc>
                  <a:txBody>
                    <a:bodyPr/>
                    <a:lstStyle/>
                    <a:p>
                      <a:pPr marL="0" lvl="0" indent="0" algn="l" rtl="0">
                        <a:lnSpc>
                          <a:spcPct val="115000"/>
                        </a:lnSpc>
                        <a:spcBef>
                          <a:spcPts val="0"/>
                        </a:spcBef>
                        <a:spcAft>
                          <a:spcPts val="0"/>
                        </a:spcAft>
                        <a:buClr>
                          <a:schemeClr val="dk1"/>
                        </a:buClr>
                        <a:buSzPts val="1100"/>
                        <a:buFont typeface="Arial"/>
                        <a:buNone/>
                      </a:pPr>
                      <a:r>
                        <a:rPr lang="zh-TW" sz="1400">
                          <a:solidFill>
                            <a:schemeClr val="dk1"/>
                          </a:solidFill>
                          <a:latin typeface="Microsoft JhengHei"/>
                          <a:ea typeface="Microsoft JhengHei"/>
                          <a:cs typeface="Microsoft JhengHei"/>
                          <a:sym typeface="Microsoft JhengHei"/>
                        </a:rPr>
                        <a:t>有情緒分數</a:t>
                      </a:r>
                      <a:endParaRPr sz="1400">
                        <a:solidFill>
                          <a:schemeClr val="dk1"/>
                        </a:solidFill>
                        <a:latin typeface="Microsoft JhengHei"/>
                        <a:ea typeface="Microsoft JhengHei"/>
                        <a:cs typeface="Microsoft JhengHei"/>
                        <a:sym typeface="Microsoft JhengHei"/>
                      </a:endParaRPr>
                    </a:p>
                  </a:txBody>
                  <a:tcPr marL="121933" marR="121933" marT="60967" marB="60967">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9DDD1"/>
                    </a:solidFill>
                  </a:tcPr>
                </a:tc>
                <a:tc>
                  <a:txBody>
                    <a:bodyPr/>
                    <a:lstStyle/>
                    <a:p>
                      <a:pPr marL="0" lvl="0" indent="0" algn="l" rtl="0">
                        <a:lnSpc>
                          <a:spcPct val="115000"/>
                        </a:lnSpc>
                        <a:spcBef>
                          <a:spcPts val="0"/>
                        </a:spcBef>
                        <a:spcAft>
                          <a:spcPts val="0"/>
                        </a:spcAft>
                        <a:buNone/>
                      </a:pPr>
                      <a:r>
                        <a:rPr lang="zh-TW" sz="1400"/>
                        <a:t>XGBoost</a:t>
                      </a:r>
                      <a:endParaRPr sz="1400"/>
                    </a:p>
                  </a:txBody>
                  <a:tcPr marL="121933" marR="121933" marT="60967" marB="60967">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9DDD1"/>
                    </a:solidFill>
                  </a:tcPr>
                </a:tc>
                <a:tc>
                  <a:txBody>
                    <a:bodyPr/>
                    <a:lstStyle/>
                    <a:p>
                      <a:pPr marL="0" lvl="0" indent="0" algn="l" rtl="0">
                        <a:spcBef>
                          <a:spcPts val="0"/>
                        </a:spcBef>
                        <a:spcAft>
                          <a:spcPts val="0"/>
                        </a:spcAft>
                        <a:buNone/>
                      </a:pPr>
                      <a:r>
                        <a:rPr lang="zh-TW" sz="1400">
                          <a:solidFill>
                            <a:schemeClr val="dk1"/>
                          </a:solidFill>
                        </a:rPr>
                        <a:t>train: 3185867.207702693</a:t>
                      </a:r>
                      <a:endParaRPr sz="1400">
                        <a:solidFill>
                          <a:schemeClr val="dk1"/>
                        </a:solidFill>
                      </a:endParaRPr>
                    </a:p>
                    <a:p>
                      <a:pPr marL="0" lvl="0" indent="0" algn="l" rtl="0">
                        <a:spcBef>
                          <a:spcPts val="0"/>
                        </a:spcBef>
                        <a:spcAft>
                          <a:spcPts val="0"/>
                        </a:spcAft>
                        <a:buNone/>
                      </a:pPr>
                      <a:r>
                        <a:rPr lang="zh-TW" sz="1400">
                          <a:solidFill>
                            <a:schemeClr val="dk1"/>
                          </a:solidFill>
                        </a:rPr>
                        <a:t>test: 92050424.4497884</a:t>
                      </a:r>
                      <a:endParaRPr sz="1400">
                        <a:solidFill>
                          <a:schemeClr val="dk1"/>
                        </a:solidFill>
                      </a:endParaRPr>
                    </a:p>
                  </a:txBody>
                  <a:tcPr marL="121933" marR="121933" marT="60967" marB="60967">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9DDD1"/>
                    </a:solidFill>
                  </a:tcPr>
                </a:tc>
                <a:extLst>
                  <a:ext uri="{0D108BD9-81ED-4DB2-BD59-A6C34878D82A}">
                    <a16:rowId xmlns:a16="http://schemas.microsoft.com/office/drawing/2014/main" val="10007"/>
                  </a:ext>
                </a:extLst>
              </a:tr>
              <a:tr h="561538">
                <a:tc vMerge="1">
                  <a:txBody>
                    <a:bodyPr/>
                    <a:lstStyle/>
                    <a:p>
                      <a:endParaRPr lang="zh-TW"/>
                    </a:p>
                  </a:txBody>
                  <a:tcPr/>
                </a:tc>
                <a:tc>
                  <a:txBody>
                    <a:bodyPr/>
                    <a:lstStyle/>
                    <a:p>
                      <a:pPr marL="0" lvl="0" indent="0" algn="l" rtl="0">
                        <a:lnSpc>
                          <a:spcPct val="115000"/>
                        </a:lnSpc>
                        <a:spcBef>
                          <a:spcPts val="0"/>
                        </a:spcBef>
                        <a:spcAft>
                          <a:spcPts val="0"/>
                        </a:spcAft>
                        <a:buClr>
                          <a:schemeClr val="dk1"/>
                        </a:buClr>
                        <a:buSzPts val="1100"/>
                        <a:buFont typeface="Arial"/>
                        <a:buNone/>
                      </a:pPr>
                      <a:r>
                        <a:rPr lang="zh-TW" sz="1400">
                          <a:solidFill>
                            <a:schemeClr val="dk1"/>
                          </a:solidFill>
                          <a:latin typeface="Microsoft JhengHei"/>
                          <a:ea typeface="Microsoft JhengHei"/>
                          <a:cs typeface="Microsoft JhengHei"/>
                          <a:sym typeface="Microsoft JhengHei"/>
                        </a:rPr>
                        <a:t>無情緒分數</a:t>
                      </a:r>
                      <a:endParaRPr sz="1400">
                        <a:solidFill>
                          <a:schemeClr val="dk1"/>
                        </a:solidFill>
                        <a:latin typeface="Microsoft JhengHei"/>
                        <a:ea typeface="Microsoft JhengHei"/>
                        <a:cs typeface="Microsoft JhengHei"/>
                        <a:sym typeface="Microsoft JhengHei"/>
                      </a:endParaRPr>
                    </a:p>
                  </a:txBody>
                  <a:tcPr marL="121933" marR="121933" marT="60967" marB="60967">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F4EFEA"/>
                    </a:solidFill>
                  </a:tcPr>
                </a:tc>
                <a:tc>
                  <a:txBody>
                    <a:bodyPr/>
                    <a:lstStyle/>
                    <a:p>
                      <a:pPr marL="0" lvl="0" indent="0" algn="l" rtl="0">
                        <a:lnSpc>
                          <a:spcPct val="115000"/>
                        </a:lnSpc>
                        <a:spcBef>
                          <a:spcPts val="0"/>
                        </a:spcBef>
                        <a:spcAft>
                          <a:spcPts val="0"/>
                        </a:spcAft>
                        <a:buNone/>
                      </a:pPr>
                      <a:r>
                        <a:rPr lang="zh-TW" sz="1400"/>
                        <a:t>XGBoost</a:t>
                      </a:r>
                      <a:endParaRPr sz="1400"/>
                    </a:p>
                  </a:txBody>
                  <a:tcPr marL="121933" marR="121933" marT="60967" marB="60967">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F4EFEA"/>
                    </a:solidFill>
                  </a:tcPr>
                </a:tc>
                <a:tc>
                  <a:txBody>
                    <a:bodyPr/>
                    <a:lstStyle/>
                    <a:p>
                      <a:pPr marL="0" lvl="0" indent="0" algn="l" rtl="0">
                        <a:spcBef>
                          <a:spcPts val="0"/>
                        </a:spcBef>
                        <a:spcAft>
                          <a:spcPts val="0"/>
                        </a:spcAft>
                        <a:buNone/>
                      </a:pPr>
                      <a:r>
                        <a:rPr lang="zh-TW" sz="1400" dirty="0">
                          <a:solidFill>
                            <a:schemeClr val="dk1"/>
                          </a:solidFill>
                        </a:rPr>
                        <a:t>train: 2950030.72705115</a:t>
                      </a:r>
                      <a:endParaRPr sz="1400" dirty="0">
                        <a:solidFill>
                          <a:schemeClr val="dk1"/>
                        </a:solidFill>
                      </a:endParaRPr>
                    </a:p>
                    <a:p>
                      <a:pPr marL="0" lvl="0" indent="0" algn="l" rtl="0">
                        <a:spcBef>
                          <a:spcPts val="0"/>
                        </a:spcBef>
                        <a:spcAft>
                          <a:spcPts val="0"/>
                        </a:spcAft>
                        <a:buNone/>
                      </a:pPr>
                      <a:r>
                        <a:rPr lang="zh-TW" sz="1400" dirty="0">
                          <a:solidFill>
                            <a:schemeClr val="dk1"/>
                          </a:solidFill>
                        </a:rPr>
                        <a:t>test: 105501256.21433386</a:t>
                      </a:r>
                      <a:endParaRPr sz="1400" dirty="0">
                        <a:solidFill>
                          <a:schemeClr val="dk1"/>
                        </a:solidFill>
                      </a:endParaRPr>
                    </a:p>
                  </a:txBody>
                  <a:tcPr marL="121933" marR="121933" marT="60967" marB="60967">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F4EFEA"/>
                    </a:solidFill>
                  </a:tcPr>
                </a:tc>
                <a:extLst>
                  <a:ext uri="{0D108BD9-81ED-4DB2-BD59-A6C34878D82A}">
                    <a16:rowId xmlns:a16="http://schemas.microsoft.com/office/drawing/2014/main" val="10008"/>
                  </a:ext>
                </a:extLst>
              </a:tr>
            </a:tbl>
          </a:graphicData>
        </a:graphic>
      </p:graphicFrame>
      <p:sp>
        <p:nvSpPr>
          <p:cNvPr id="12" name="文字方塊 11">
            <a:extLst>
              <a:ext uri="{FF2B5EF4-FFF2-40B4-BE49-F238E27FC236}">
                <a16:creationId xmlns:a16="http://schemas.microsoft.com/office/drawing/2014/main" id="{4B0D2D84-A6E7-8CAF-6AA0-295AF8060A23}"/>
              </a:ext>
            </a:extLst>
          </p:cNvPr>
          <p:cNvSpPr txBox="1"/>
          <p:nvPr/>
        </p:nvSpPr>
        <p:spPr>
          <a:xfrm>
            <a:off x="83890" y="2443918"/>
            <a:ext cx="4887635" cy="1671355"/>
          </a:xfrm>
          <a:prstGeom prst="rect">
            <a:avLst/>
          </a:prstGeom>
          <a:noFill/>
        </p:spPr>
        <p:txBody>
          <a:bodyPr wrap="square">
            <a:spAutoFit/>
          </a:bodyPr>
          <a:lstStyle/>
          <a:p>
            <a:pPr>
              <a:lnSpc>
                <a:spcPct val="200000"/>
              </a:lnSpc>
              <a:spcBef>
                <a:spcPts val="0"/>
              </a:spcBef>
            </a:pPr>
            <a:r>
              <a:rPr lang="zh-TW" altLang="en-US" sz="1800" dirty="0">
                <a:solidFill>
                  <a:schemeClr val="dk1"/>
                </a:solidFill>
                <a:latin typeface="Microsoft JhengHei UI" panose="020B0604030504040204" pitchFamily="34" charset="-120"/>
                <a:ea typeface="Microsoft JhengHei UI" panose="020B0604030504040204" pitchFamily="34" charset="-120"/>
              </a:rPr>
              <a:t>回歸模型在低資產且有情緒分數的實驗中能獲取好的效果</a:t>
            </a:r>
            <a:r>
              <a:rPr lang="zh-TW" altLang="en-US" dirty="0">
                <a:solidFill>
                  <a:schemeClr val="dk1"/>
                </a:solidFill>
                <a:latin typeface="Microsoft JhengHei UI" panose="020B0604030504040204" pitchFamily="34" charset="-120"/>
                <a:ea typeface="Microsoft JhengHei UI" panose="020B0604030504040204" pitchFamily="34" charset="-120"/>
              </a:rPr>
              <a:t>，</a:t>
            </a:r>
            <a:r>
              <a:rPr lang="zh-TW" altLang="en-US" sz="1800" dirty="0">
                <a:solidFill>
                  <a:schemeClr val="dk1"/>
                </a:solidFill>
                <a:latin typeface="Microsoft JhengHei UI" panose="020B0604030504040204" pitchFamily="34" charset="-120"/>
                <a:ea typeface="Microsoft JhengHei UI" panose="020B0604030504040204" pitchFamily="34" charset="-120"/>
              </a:rPr>
              <a:t>但以基金趨勢的金額預測而言，還是較為困難無法達到很高的水準</a:t>
            </a:r>
          </a:p>
        </p:txBody>
      </p:sp>
      <p:sp>
        <p:nvSpPr>
          <p:cNvPr id="18" name="文字方塊 17">
            <a:extLst>
              <a:ext uri="{FF2B5EF4-FFF2-40B4-BE49-F238E27FC236}">
                <a16:creationId xmlns:a16="http://schemas.microsoft.com/office/drawing/2014/main" id="{C0684C0D-073A-718D-81B1-E8C6D0BA8C12}"/>
              </a:ext>
            </a:extLst>
          </p:cNvPr>
          <p:cNvSpPr txBox="1"/>
          <p:nvPr/>
        </p:nvSpPr>
        <p:spPr>
          <a:xfrm>
            <a:off x="6628485" y="6345119"/>
            <a:ext cx="4115848" cy="338554"/>
          </a:xfrm>
          <a:prstGeom prst="rect">
            <a:avLst/>
          </a:prstGeom>
          <a:noFill/>
        </p:spPr>
        <p:txBody>
          <a:bodyPr wrap="square">
            <a:spAutoFit/>
          </a:bodyPr>
          <a:lstStyle/>
          <a:p>
            <a:r>
              <a:rPr lang="zh-TW" altLang="en-US" sz="1600" dirty="0">
                <a:latin typeface="Microsoft JhengHei UI" panose="020B0604030504040204" pitchFamily="34" charset="-120"/>
                <a:ea typeface="Microsoft JhengHei UI" panose="020B0604030504040204" pitchFamily="34" charset="-120"/>
              </a:rPr>
              <a:t>資料</a:t>
            </a:r>
            <a:r>
              <a:rPr lang="en-US" altLang="zh-TW" sz="1600" dirty="0">
                <a:latin typeface="Microsoft JhengHei UI" panose="020B0604030504040204" pitchFamily="34" charset="-120"/>
                <a:ea typeface="Microsoft JhengHei UI" panose="020B0604030504040204" pitchFamily="34" charset="-120"/>
              </a:rPr>
              <a:t>B</a:t>
            </a:r>
            <a:r>
              <a:rPr lang="zh-TW" altLang="en-US" sz="1600" dirty="0">
                <a:latin typeface="Microsoft JhengHei UI" panose="020B0604030504040204" pitchFamily="34" charset="-120"/>
                <a:ea typeface="Microsoft JhengHei UI" panose="020B0604030504040204" pitchFamily="34" charset="-120"/>
                <a:cs typeface="Microsoft JhengHei"/>
                <a:sym typeface="Microsoft JhengHei"/>
              </a:rPr>
              <a:t>｜回歸（目標：申購贖回金額）</a:t>
            </a:r>
            <a:endParaRPr lang="zh-TW" altLang="en-US" sz="1600" dirty="0">
              <a:latin typeface="Microsoft JhengHei UI" panose="020B0604030504040204" pitchFamily="34" charset="-120"/>
              <a:ea typeface="Microsoft JhengHei UI" panose="020B0604030504040204" pitchFamily="34" charset="-120"/>
            </a:endParaRPr>
          </a:p>
        </p:txBody>
      </p:sp>
    </p:spTree>
    <p:extLst>
      <p:ext uri="{BB962C8B-B14F-4D97-AF65-F5344CB8AC3E}">
        <p14:creationId xmlns:p14="http://schemas.microsoft.com/office/powerpoint/2010/main" val="13443195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3" name="矩形 12">
            <a:extLst>
              <a:ext uri="{FF2B5EF4-FFF2-40B4-BE49-F238E27FC236}">
                <a16:creationId xmlns:a16="http://schemas.microsoft.com/office/drawing/2014/main" id="{F0B7C094-DA28-46A5-A072-F32AF6D70B42}"/>
              </a:ext>
            </a:extLst>
          </p:cNvPr>
          <p:cNvSpPr/>
          <p:nvPr/>
        </p:nvSpPr>
        <p:spPr>
          <a:xfrm>
            <a:off x="-38795" y="1374014"/>
            <a:ext cx="12230795" cy="411658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7" name="Google Shape;167;p29"/>
          <p:cNvSpPr txBox="1"/>
          <p:nvPr/>
        </p:nvSpPr>
        <p:spPr>
          <a:xfrm>
            <a:off x="1897380" y="396028"/>
            <a:ext cx="8389620" cy="738623"/>
          </a:xfrm>
          <a:prstGeom prst="rect">
            <a:avLst/>
          </a:prstGeom>
          <a:noFill/>
          <a:ln>
            <a:noFill/>
          </a:ln>
        </p:spPr>
        <p:txBody>
          <a:bodyPr spcFirstLastPara="1" wrap="square" lIns="121900" tIns="121900" rIns="121900" bIns="121900" anchor="t" anchorCtr="0">
            <a:spAutoFit/>
          </a:bodyPr>
          <a:lstStyle/>
          <a:p>
            <a:pPr algn="ctr"/>
            <a:r>
              <a:rPr lang="zh-TW" altLang="en-US" sz="3200" b="1" dirty="0">
                <a:latin typeface="Microsoft JhengHei UI" panose="020B0604030504040204" pitchFamily="34" charset="-120"/>
                <a:ea typeface="Microsoft JhengHei UI" panose="020B0604030504040204" pitchFamily="34" charset="-120"/>
              </a:rPr>
              <a:t>實驗結果－有情緒分數 </a:t>
            </a:r>
            <a:r>
              <a:rPr lang="en-US" altLang="zh-TW" sz="3200" b="1" dirty="0">
                <a:latin typeface="Microsoft JhengHei UI" panose="020B0604030504040204" pitchFamily="34" charset="-120"/>
                <a:ea typeface="Microsoft JhengHei UI" panose="020B0604030504040204" pitchFamily="34" charset="-120"/>
              </a:rPr>
              <a:t>V.S </a:t>
            </a:r>
            <a:r>
              <a:rPr lang="zh-TW" altLang="en-US" sz="3200" b="1" dirty="0">
                <a:latin typeface="Microsoft JhengHei UI" panose="020B0604030504040204" pitchFamily="34" charset="-120"/>
                <a:ea typeface="Microsoft JhengHei UI" panose="020B0604030504040204" pitchFamily="34" charset="-120"/>
              </a:rPr>
              <a:t>無情緒分數（分類）</a:t>
            </a:r>
          </a:p>
        </p:txBody>
      </p:sp>
      <p:sp>
        <p:nvSpPr>
          <p:cNvPr id="2" name="投影片編號版面配置區 1">
            <a:extLst>
              <a:ext uri="{FF2B5EF4-FFF2-40B4-BE49-F238E27FC236}">
                <a16:creationId xmlns:a16="http://schemas.microsoft.com/office/drawing/2014/main" id="{C32A9671-2EAE-2B6E-5222-7510F49BBE7F}"/>
              </a:ext>
            </a:extLst>
          </p:cNvPr>
          <p:cNvSpPr>
            <a:spLocks noGrp="1"/>
          </p:cNvSpPr>
          <p:nvPr>
            <p:ph type="sldNum" idx="12"/>
          </p:nvPr>
        </p:nvSpPr>
        <p:spPr/>
        <p:txBody>
          <a:bodyPr/>
          <a:lstStyle/>
          <a:p>
            <a:fld id="{00000000-1234-1234-1234-123412341234}" type="slidenum">
              <a:rPr lang="en-US" altLang="zh-TW" smtClean="0"/>
              <a:pPr/>
              <a:t>25</a:t>
            </a:fld>
            <a:endParaRPr lang="zh-TW" altLang="en-US"/>
          </a:p>
        </p:txBody>
      </p:sp>
      <p:sp>
        <p:nvSpPr>
          <p:cNvPr id="6" name="標題 7">
            <a:extLst>
              <a:ext uri="{FF2B5EF4-FFF2-40B4-BE49-F238E27FC236}">
                <a16:creationId xmlns:a16="http://schemas.microsoft.com/office/drawing/2014/main" id="{552688DC-CF1A-1C4E-146E-F5530AA156A6}"/>
              </a:ext>
            </a:extLst>
          </p:cNvPr>
          <p:cNvSpPr txBox="1">
            <a:spLocks/>
          </p:cNvSpPr>
          <p:nvPr/>
        </p:nvSpPr>
        <p:spPr>
          <a:xfrm>
            <a:off x="-1" y="33555"/>
            <a:ext cx="4425193" cy="398837"/>
          </a:xfrm>
          <a:prstGeom prst="rect">
            <a:avLst/>
          </a:prstGeom>
        </p:spPr>
        <p:txBody>
          <a:bodyPr spcFirstLastPara="1" vert="horz" wrap="square" lIns="91425" tIns="91425" rIns="91425" bIns="91425" rtlCol="0" anchor="t" anchorCtr="0">
            <a:normAutofit/>
          </a:bodyPr>
          <a:lstStyle>
            <a:lvl1pPr lvl="0" algn="ctr" defTabSz="914400" rtl="0" eaLnBrk="1" latinLnBrk="0" hangingPunct="1">
              <a:lnSpc>
                <a:spcPct val="100000"/>
              </a:lnSpc>
              <a:spcBef>
                <a:spcPts val="0"/>
              </a:spcBef>
              <a:spcAft>
                <a:spcPts val="0"/>
              </a:spcAft>
              <a:buSzPts val="2800"/>
              <a:buNone/>
              <a:defRPr sz="3600" kern="1200" cap="all" baseline="0">
                <a:solidFill>
                  <a:schemeClr val="tx1"/>
                </a:solidFill>
                <a:latin typeface="Microsoft JhengHei UI" panose="020B0604030504040204" pitchFamily="34" charset="-120"/>
                <a:ea typeface="Microsoft JhengHei UI" panose="020B0604030504040204" pitchFamily="34" charset="-120"/>
                <a:cs typeface="+mj-c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pPr algn="l"/>
            <a:r>
              <a:rPr lang="en-US" altLang="zh-TW" sz="1400" dirty="0"/>
              <a:t>&gt;</a:t>
            </a:r>
            <a:r>
              <a:rPr lang="zh-TW" altLang="en-US" sz="1400" dirty="0"/>
              <a:t>野村第三組</a:t>
            </a:r>
            <a:r>
              <a:rPr lang="en-US" altLang="zh-TW" sz="1400" dirty="0"/>
              <a:t>/</a:t>
            </a:r>
            <a:r>
              <a:rPr lang="zh-TW" altLang="en-US" sz="1400" dirty="0"/>
              <a:t>實驗結果</a:t>
            </a:r>
            <a:endParaRPr lang="zh-TW" altLang="en-US" sz="1400" b="1" dirty="0">
              <a:solidFill>
                <a:srgbClr val="C19859"/>
              </a:solidFill>
              <a:latin typeface="Microsoft JhengHei"/>
              <a:ea typeface="Microsoft JhengHei"/>
              <a:cs typeface="Microsoft JhengHei"/>
              <a:sym typeface="Microsoft JhengHei"/>
            </a:endParaRPr>
          </a:p>
        </p:txBody>
      </p:sp>
      <p:sp>
        <p:nvSpPr>
          <p:cNvPr id="11" name="文字方塊 10">
            <a:extLst>
              <a:ext uri="{FF2B5EF4-FFF2-40B4-BE49-F238E27FC236}">
                <a16:creationId xmlns:a16="http://schemas.microsoft.com/office/drawing/2014/main" id="{81752A31-89F7-CC83-6E1E-B0640DF814FE}"/>
              </a:ext>
            </a:extLst>
          </p:cNvPr>
          <p:cNvSpPr txBox="1"/>
          <p:nvPr/>
        </p:nvSpPr>
        <p:spPr>
          <a:xfrm>
            <a:off x="6616293" y="4920427"/>
            <a:ext cx="4115848" cy="338554"/>
          </a:xfrm>
          <a:prstGeom prst="rect">
            <a:avLst/>
          </a:prstGeom>
          <a:noFill/>
        </p:spPr>
        <p:txBody>
          <a:bodyPr wrap="square">
            <a:spAutoFit/>
          </a:bodyPr>
          <a:lstStyle/>
          <a:p>
            <a:pPr algn="ctr"/>
            <a:r>
              <a:rPr lang="zh-TW" altLang="en-US" sz="1600" dirty="0">
                <a:latin typeface="Microsoft JhengHei UI" panose="020B0604030504040204" pitchFamily="34" charset="-120"/>
                <a:ea typeface="Microsoft JhengHei UI" panose="020B0604030504040204" pitchFamily="34" charset="-120"/>
              </a:rPr>
              <a:t>資料</a:t>
            </a:r>
            <a:r>
              <a:rPr lang="en-US" altLang="zh-TW" sz="1600" dirty="0">
                <a:latin typeface="Microsoft JhengHei UI" panose="020B0604030504040204" pitchFamily="34" charset="-120"/>
                <a:ea typeface="Microsoft JhengHei UI" panose="020B0604030504040204" pitchFamily="34" charset="-120"/>
              </a:rPr>
              <a:t>B</a:t>
            </a:r>
            <a:r>
              <a:rPr lang="zh-TW" altLang="en-US" sz="1600" dirty="0">
                <a:latin typeface="Microsoft JhengHei UI" panose="020B0604030504040204" pitchFamily="34" charset="-120"/>
                <a:ea typeface="Microsoft JhengHei UI" panose="020B0604030504040204" pitchFamily="34" charset="-120"/>
                <a:cs typeface="Microsoft JhengHei"/>
                <a:sym typeface="Microsoft JhengHei"/>
              </a:rPr>
              <a:t>｜分類（目標：申購贖回行為）</a:t>
            </a:r>
            <a:endParaRPr lang="zh-TW" altLang="en-US" sz="1600" dirty="0">
              <a:latin typeface="Microsoft JhengHei UI" panose="020B0604030504040204" pitchFamily="34" charset="-120"/>
              <a:ea typeface="Microsoft JhengHei UI" panose="020B0604030504040204" pitchFamily="34" charset="-120"/>
            </a:endParaRPr>
          </a:p>
        </p:txBody>
      </p:sp>
      <p:sp>
        <p:nvSpPr>
          <p:cNvPr id="9" name="文字方塊 8">
            <a:extLst>
              <a:ext uri="{FF2B5EF4-FFF2-40B4-BE49-F238E27FC236}">
                <a16:creationId xmlns:a16="http://schemas.microsoft.com/office/drawing/2014/main" id="{25C017BF-16B9-2D29-CA3C-FFEC9398EDBE}"/>
              </a:ext>
            </a:extLst>
          </p:cNvPr>
          <p:cNvSpPr txBox="1"/>
          <p:nvPr/>
        </p:nvSpPr>
        <p:spPr>
          <a:xfrm>
            <a:off x="377073" y="2267125"/>
            <a:ext cx="6096698" cy="1668790"/>
          </a:xfrm>
          <a:prstGeom prst="rect">
            <a:avLst/>
          </a:prstGeom>
          <a:noFill/>
        </p:spPr>
        <p:txBody>
          <a:bodyPr wrap="square">
            <a:spAutoFit/>
          </a:bodyPr>
          <a:lstStyle/>
          <a:p>
            <a:pPr marL="0" indent="0">
              <a:lnSpc>
                <a:spcPct val="200000"/>
              </a:lnSpc>
              <a:spcBef>
                <a:spcPts val="0"/>
              </a:spcBef>
              <a:buNone/>
            </a:pPr>
            <a:r>
              <a:rPr lang="zh-TW" altLang="en-US" sz="1800" dirty="0">
                <a:latin typeface="Microsoft JhengHei"/>
                <a:ea typeface="Microsoft JhengHei"/>
                <a:cs typeface="Microsoft JhengHei"/>
                <a:sym typeface="Microsoft JhengHei"/>
              </a:rPr>
              <a:t>客戶類別：</a:t>
            </a:r>
            <a:r>
              <a:rPr lang="zh-TW" altLang="en-US" dirty="0">
                <a:latin typeface="Microsoft JhengHei"/>
                <a:ea typeface="Microsoft JhengHei"/>
                <a:cs typeface="Microsoft JhengHei"/>
                <a:sym typeface="Microsoft JhengHei"/>
              </a:rPr>
              <a:t>低資產</a:t>
            </a:r>
            <a:endParaRPr lang="en-US" altLang="zh-TW" sz="1800" dirty="0">
              <a:latin typeface="Microsoft JhengHei"/>
              <a:ea typeface="Microsoft JhengHei"/>
              <a:cs typeface="Microsoft JhengHei"/>
              <a:sym typeface="Microsoft JhengHei"/>
            </a:endParaRPr>
          </a:p>
          <a:p>
            <a:pPr marL="0" indent="0">
              <a:lnSpc>
                <a:spcPct val="200000"/>
              </a:lnSpc>
              <a:spcBef>
                <a:spcPts val="0"/>
              </a:spcBef>
              <a:buNone/>
            </a:pPr>
            <a:r>
              <a:rPr lang="zh-TW" altLang="en-US" sz="1800" dirty="0">
                <a:latin typeface="Microsoft JhengHei"/>
                <a:ea typeface="Microsoft JhengHei"/>
                <a:cs typeface="Microsoft JhengHei"/>
                <a:sym typeface="Microsoft JhengHei"/>
              </a:rPr>
              <a:t>實驗結果：有情緒分數的實驗結果較好</a:t>
            </a:r>
            <a:endParaRPr lang="en-US" altLang="zh-TW" sz="1800" dirty="0">
              <a:latin typeface="Microsoft JhengHei"/>
              <a:ea typeface="Microsoft JhengHei"/>
              <a:cs typeface="Microsoft JhengHei"/>
              <a:sym typeface="Microsoft JhengHei"/>
            </a:endParaRPr>
          </a:p>
          <a:p>
            <a:pPr marL="0" indent="0">
              <a:lnSpc>
                <a:spcPct val="200000"/>
              </a:lnSpc>
              <a:spcBef>
                <a:spcPts val="0"/>
              </a:spcBef>
              <a:buNone/>
            </a:pPr>
            <a:r>
              <a:rPr lang="zh-TW" altLang="en-US" sz="1800" dirty="0">
                <a:latin typeface="Microsoft JhengHei"/>
                <a:ea typeface="Microsoft JhengHei"/>
                <a:cs typeface="Microsoft JhengHei"/>
                <a:sym typeface="Microsoft JhengHei"/>
              </a:rPr>
              <a:t>結論：新聞討論熱度會影響基金趨勢的預測</a:t>
            </a:r>
          </a:p>
        </p:txBody>
      </p:sp>
      <p:graphicFrame>
        <p:nvGraphicFramePr>
          <p:cNvPr id="10" name="Google Shape;217;p36">
            <a:extLst>
              <a:ext uri="{FF2B5EF4-FFF2-40B4-BE49-F238E27FC236}">
                <a16:creationId xmlns:a16="http://schemas.microsoft.com/office/drawing/2014/main" id="{07B340F3-B3A6-F105-0FF1-012C14EC3322}"/>
              </a:ext>
            </a:extLst>
          </p:cNvPr>
          <p:cNvGraphicFramePr/>
          <p:nvPr/>
        </p:nvGraphicFramePr>
        <p:xfrm>
          <a:off x="5679348" y="1914788"/>
          <a:ext cx="5989739" cy="2776291"/>
        </p:xfrm>
        <a:graphic>
          <a:graphicData uri="http://schemas.openxmlformats.org/drawingml/2006/table">
            <a:tbl>
              <a:tblPr>
                <a:noFill/>
              </a:tblPr>
              <a:tblGrid>
                <a:gridCol w="1236806">
                  <a:extLst>
                    <a:ext uri="{9D8B030D-6E8A-4147-A177-3AD203B41FA5}">
                      <a16:colId xmlns:a16="http://schemas.microsoft.com/office/drawing/2014/main" val="20000"/>
                    </a:ext>
                  </a:extLst>
                </a:gridCol>
                <a:gridCol w="1809453">
                  <a:extLst>
                    <a:ext uri="{9D8B030D-6E8A-4147-A177-3AD203B41FA5}">
                      <a16:colId xmlns:a16="http://schemas.microsoft.com/office/drawing/2014/main" val="20001"/>
                    </a:ext>
                  </a:extLst>
                </a:gridCol>
                <a:gridCol w="1434787">
                  <a:extLst>
                    <a:ext uri="{9D8B030D-6E8A-4147-A177-3AD203B41FA5}">
                      <a16:colId xmlns:a16="http://schemas.microsoft.com/office/drawing/2014/main" val="20002"/>
                    </a:ext>
                  </a:extLst>
                </a:gridCol>
                <a:gridCol w="1508693">
                  <a:extLst>
                    <a:ext uri="{9D8B030D-6E8A-4147-A177-3AD203B41FA5}">
                      <a16:colId xmlns:a16="http://schemas.microsoft.com/office/drawing/2014/main" val="20003"/>
                    </a:ext>
                  </a:extLst>
                </a:gridCol>
              </a:tblGrid>
              <a:tr h="392359">
                <a:tc>
                  <a:txBody>
                    <a:bodyPr/>
                    <a:lstStyle/>
                    <a:p>
                      <a:pPr marL="0" lvl="0" indent="0" algn="l" rtl="0">
                        <a:lnSpc>
                          <a:spcPct val="115000"/>
                        </a:lnSpc>
                        <a:spcBef>
                          <a:spcPts val="0"/>
                        </a:spcBef>
                        <a:spcAft>
                          <a:spcPts val="0"/>
                        </a:spcAft>
                        <a:buNone/>
                      </a:pPr>
                      <a:r>
                        <a:rPr lang="zh-TW" sz="1400" b="1">
                          <a:solidFill>
                            <a:srgbClr val="FFFFFF"/>
                          </a:solidFill>
                        </a:rPr>
                        <a:t>Task</a:t>
                      </a:r>
                      <a:endParaRPr sz="1400" b="1">
                        <a:solidFill>
                          <a:srgbClr val="FFFFFF"/>
                        </a:solidFill>
                      </a:endParaRPr>
                    </a:p>
                  </a:txBody>
                  <a:tcPr marL="121933" marR="121933" marT="60967" marB="60967">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C19859"/>
                    </a:solidFill>
                  </a:tcPr>
                </a:tc>
                <a:tc>
                  <a:txBody>
                    <a:bodyPr/>
                    <a:lstStyle/>
                    <a:p>
                      <a:pPr marL="0" lvl="0" indent="0" algn="l" rtl="0">
                        <a:lnSpc>
                          <a:spcPct val="115000"/>
                        </a:lnSpc>
                        <a:spcBef>
                          <a:spcPts val="0"/>
                        </a:spcBef>
                        <a:spcAft>
                          <a:spcPts val="0"/>
                        </a:spcAft>
                        <a:buNone/>
                      </a:pPr>
                      <a:r>
                        <a:rPr lang="zh-TW" sz="1400" b="1">
                          <a:solidFill>
                            <a:srgbClr val="FFFFFF"/>
                          </a:solidFill>
                        </a:rPr>
                        <a:t>Model</a:t>
                      </a:r>
                      <a:endParaRPr sz="1400" b="1">
                        <a:solidFill>
                          <a:srgbClr val="FFFFFF"/>
                        </a:solidFill>
                      </a:endParaRPr>
                    </a:p>
                  </a:txBody>
                  <a:tcPr marL="121933" marR="121933" marT="60967" marB="60967">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C19859"/>
                    </a:solidFill>
                  </a:tcPr>
                </a:tc>
                <a:tc>
                  <a:txBody>
                    <a:bodyPr/>
                    <a:lstStyle/>
                    <a:p>
                      <a:pPr marL="0" lvl="0" indent="0" algn="l" rtl="0">
                        <a:lnSpc>
                          <a:spcPct val="115000"/>
                        </a:lnSpc>
                        <a:spcBef>
                          <a:spcPts val="0"/>
                        </a:spcBef>
                        <a:spcAft>
                          <a:spcPts val="0"/>
                        </a:spcAft>
                        <a:buNone/>
                      </a:pPr>
                      <a:r>
                        <a:rPr lang="zh-TW" sz="1400" b="1">
                          <a:solidFill>
                            <a:srgbClr val="FFFFFF"/>
                          </a:solidFill>
                        </a:rPr>
                        <a:t>accuracy</a:t>
                      </a:r>
                      <a:endParaRPr sz="1400" b="1">
                        <a:solidFill>
                          <a:srgbClr val="FFFFFF"/>
                        </a:solidFill>
                      </a:endParaRPr>
                    </a:p>
                  </a:txBody>
                  <a:tcPr marL="121933" marR="121933" marT="60967" marB="60967">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C19859"/>
                    </a:solidFill>
                  </a:tcPr>
                </a:tc>
                <a:tc>
                  <a:txBody>
                    <a:bodyPr/>
                    <a:lstStyle/>
                    <a:p>
                      <a:pPr marL="0" lvl="0" indent="0" algn="l" rtl="0">
                        <a:lnSpc>
                          <a:spcPct val="115000"/>
                        </a:lnSpc>
                        <a:spcBef>
                          <a:spcPts val="0"/>
                        </a:spcBef>
                        <a:spcAft>
                          <a:spcPts val="0"/>
                        </a:spcAft>
                        <a:buNone/>
                      </a:pPr>
                      <a:r>
                        <a:rPr lang="zh-TW" sz="1400" b="1">
                          <a:solidFill>
                            <a:srgbClr val="FFFFFF"/>
                          </a:solidFill>
                        </a:rPr>
                        <a:t>F1-score</a:t>
                      </a:r>
                      <a:endParaRPr sz="1400" b="1">
                        <a:solidFill>
                          <a:srgbClr val="FFFFFF"/>
                        </a:solidFill>
                      </a:endParaRPr>
                    </a:p>
                  </a:txBody>
                  <a:tcPr marL="121933" marR="121933" marT="60967" marB="60967">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C19859"/>
                    </a:solidFill>
                  </a:tcPr>
                </a:tc>
                <a:extLst>
                  <a:ext uri="{0D108BD9-81ED-4DB2-BD59-A6C34878D82A}">
                    <a16:rowId xmlns:a16="http://schemas.microsoft.com/office/drawing/2014/main" val="10000"/>
                  </a:ext>
                </a:extLst>
              </a:tr>
              <a:tr h="595983">
                <a:tc>
                  <a:txBody>
                    <a:bodyPr/>
                    <a:lstStyle/>
                    <a:p>
                      <a:pPr marL="0" lvl="0" indent="0" algn="l" rtl="0">
                        <a:lnSpc>
                          <a:spcPct val="115000"/>
                        </a:lnSpc>
                        <a:spcBef>
                          <a:spcPts val="0"/>
                        </a:spcBef>
                        <a:spcAft>
                          <a:spcPts val="0"/>
                        </a:spcAft>
                        <a:buNone/>
                      </a:pPr>
                      <a:r>
                        <a:rPr lang="zh-TW" sz="1400">
                          <a:latin typeface="Microsoft JhengHei"/>
                          <a:ea typeface="Microsoft JhengHei"/>
                          <a:cs typeface="Microsoft JhengHei"/>
                          <a:sym typeface="Microsoft JhengHei"/>
                        </a:rPr>
                        <a:t>有情緒分數</a:t>
                      </a:r>
                      <a:endParaRPr sz="1400">
                        <a:latin typeface="Microsoft JhengHei"/>
                        <a:ea typeface="Microsoft JhengHei"/>
                        <a:cs typeface="Microsoft JhengHei"/>
                        <a:sym typeface="Microsoft JhengHei"/>
                      </a:endParaRPr>
                    </a:p>
                  </a:txBody>
                  <a:tcPr marL="121933" marR="121933" marT="60967" marB="60967">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9DDD1"/>
                    </a:solidFill>
                  </a:tcPr>
                </a:tc>
                <a:tc>
                  <a:txBody>
                    <a:bodyPr/>
                    <a:lstStyle/>
                    <a:p>
                      <a:pPr marL="0" lvl="0" indent="0" algn="l" rtl="0">
                        <a:lnSpc>
                          <a:spcPct val="115000"/>
                        </a:lnSpc>
                        <a:spcBef>
                          <a:spcPts val="0"/>
                        </a:spcBef>
                        <a:spcAft>
                          <a:spcPts val="0"/>
                        </a:spcAft>
                        <a:buNone/>
                      </a:pPr>
                      <a:r>
                        <a:rPr lang="zh-TW" sz="1400"/>
                        <a:t>Logistic Regression</a:t>
                      </a:r>
                      <a:endParaRPr sz="1400"/>
                    </a:p>
                  </a:txBody>
                  <a:tcPr marL="121933" marR="121933" marT="60967" marB="60967">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9DDD1"/>
                    </a:solidFill>
                  </a:tcPr>
                </a:tc>
                <a:tc>
                  <a:txBody>
                    <a:bodyPr/>
                    <a:lstStyle/>
                    <a:p>
                      <a:pPr marL="0" lvl="0" indent="0" algn="l" rtl="0">
                        <a:spcBef>
                          <a:spcPts val="0"/>
                        </a:spcBef>
                        <a:spcAft>
                          <a:spcPts val="0"/>
                        </a:spcAft>
                        <a:buNone/>
                      </a:pPr>
                      <a:r>
                        <a:rPr lang="zh-TW" sz="1400">
                          <a:solidFill>
                            <a:schemeClr val="dk1"/>
                          </a:solidFill>
                        </a:rPr>
                        <a:t>train: 0.6149</a:t>
                      </a:r>
                      <a:endParaRPr sz="1400">
                        <a:solidFill>
                          <a:schemeClr val="dk1"/>
                        </a:solidFill>
                      </a:endParaRPr>
                    </a:p>
                    <a:p>
                      <a:pPr marL="0" lvl="0" indent="0" algn="l" rtl="0">
                        <a:spcBef>
                          <a:spcPts val="0"/>
                        </a:spcBef>
                        <a:spcAft>
                          <a:spcPts val="0"/>
                        </a:spcAft>
                        <a:buNone/>
                      </a:pPr>
                      <a:r>
                        <a:rPr lang="zh-TW" sz="1400">
                          <a:solidFill>
                            <a:schemeClr val="dk1"/>
                          </a:solidFill>
                        </a:rPr>
                        <a:t>test: 0.5457</a:t>
                      </a:r>
                      <a:endParaRPr sz="1400">
                        <a:solidFill>
                          <a:schemeClr val="dk1"/>
                        </a:solidFill>
                      </a:endParaRPr>
                    </a:p>
                  </a:txBody>
                  <a:tcPr marL="121933" marR="121933" marT="60967" marB="60967">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9DDD1"/>
                    </a:solidFill>
                  </a:tcPr>
                </a:tc>
                <a:tc>
                  <a:txBody>
                    <a:bodyPr/>
                    <a:lstStyle/>
                    <a:p>
                      <a:pPr marL="0" lvl="0" indent="0" algn="l" rtl="0">
                        <a:spcBef>
                          <a:spcPts val="0"/>
                        </a:spcBef>
                        <a:spcAft>
                          <a:spcPts val="0"/>
                        </a:spcAft>
                        <a:buNone/>
                      </a:pPr>
                      <a:r>
                        <a:rPr lang="zh-TW" sz="1400" dirty="0">
                          <a:solidFill>
                            <a:schemeClr val="dk1"/>
                          </a:solidFill>
                        </a:rPr>
                        <a:t>train: 0.6106</a:t>
                      </a:r>
                      <a:endParaRPr sz="1400" dirty="0">
                        <a:solidFill>
                          <a:schemeClr val="dk1"/>
                        </a:solidFill>
                      </a:endParaRPr>
                    </a:p>
                    <a:p>
                      <a:pPr marL="0" lvl="0" indent="0" algn="l" rtl="0">
                        <a:spcBef>
                          <a:spcPts val="0"/>
                        </a:spcBef>
                        <a:spcAft>
                          <a:spcPts val="0"/>
                        </a:spcAft>
                        <a:buNone/>
                      </a:pPr>
                      <a:r>
                        <a:rPr lang="zh-TW" sz="1400" dirty="0">
                          <a:solidFill>
                            <a:schemeClr val="dk1"/>
                          </a:solidFill>
                        </a:rPr>
                        <a:t>test: 0.5455</a:t>
                      </a:r>
                      <a:endParaRPr sz="1400" dirty="0">
                        <a:solidFill>
                          <a:schemeClr val="dk1"/>
                        </a:solidFill>
                      </a:endParaRPr>
                    </a:p>
                  </a:txBody>
                  <a:tcPr marL="121933" marR="121933" marT="60967" marB="60967">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9DDD1"/>
                    </a:solidFill>
                  </a:tcPr>
                </a:tc>
                <a:extLst>
                  <a:ext uri="{0D108BD9-81ED-4DB2-BD59-A6C34878D82A}">
                    <a16:rowId xmlns:a16="http://schemas.microsoft.com/office/drawing/2014/main" val="10001"/>
                  </a:ext>
                </a:extLst>
              </a:tr>
              <a:tr h="595983">
                <a:tc>
                  <a:txBody>
                    <a:bodyPr/>
                    <a:lstStyle/>
                    <a:p>
                      <a:pPr marL="0" lvl="0" indent="0" algn="l" rtl="0">
                        <a:lnSpc>
                          <a:spcPct val="115000"/>
                        </a:lnSpc>
                        <a:spcBef>
                          <a:spcPts val="0"/>
                        </a:spcBef>
                        <a:spcAft>
                          <a:spcPts val="0"/>
                        </a:spcAft>
                        <a:buNone/>
                      </a:pPr>
                      <a:r>
                        <a:rPr lang="zh-TW" sz="1400">
                          <a:solidFill>
                            <a:schemeClr val="dk1"/>
                          </a:solidFill>
                          <a:latin typeface="Microsoft JhengHei"/>
                          <a:ea typeface="Microsoft JhengHei"/>
                          <a:cs typeface="Microsoft JhengHei"/>
                          <a:sym typeface="Microsoft JhengHei"/>
                        </a:rPr>
                        <a:t>無情緒分數</a:t>
                      </a:r>
                      <a:endParaRPr sz="1400">
                        <a:latin typeface="Microsoft JhengHei"/>
                        <a:ea typeface="Microsoft JhengHei"/>
                        <a:cs typeface="Microsoft JhengHei"/>
                        <a:sym typeface="Microsoft JhengHei"/>
                      </a:endParaRPr>
                    </a:p>
                  </a:txBody>
                  <a:tcPr marL="121933" marR="121933" marT="60967" marB="60967">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F4EFEA"/>
                    </a:solidFill>
                  </a:tcPr>
                </a:tc>
                <a:tc>
                  <a:txBody>
                    <a:bodyPr/>
                    <a:lstStyle/>
                    <a:p>
                      <a:pPr marL="0" lvl="0" indent="0" algn="l" rtl="0">
                        <a:lnSpc>
                          <a:spcPct val="115000"/>
                        </a:lnSpc>
                        <a:spcBef>
                          <a:spcPts val="0"/>
                        </a:spcBef>
                        <a:spcAft>
                          <a:spcPts val="0"/>
                        </a:spcAft>
                        <a:buNone/>
                      </a:pPr>
                      <a:r>
                        <a:rPr lang="zh-TW" sz="1400" dirty="0"/>
                        <a:t>Logistic Regression</a:t>
                      </a:r>
                      <a:endParaRPr sz="1400" dirty="0"/>
                    </a:p>
                  </a:txBody>
                  <a:tcPr marL="121933" marR="121933" marT="60967" marB="60967">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F4EFEA"/>
                    </a:solidFill>
                  </a:tcPr>
                </a:tc>
                <a:tc>
                  <a:txBody>
                    <a:bodyPr/>
                    <a:lstStyle/>
                    <a:p>
                      <a:pPr marL="0" lvl="0" indent="0" algn="l" rtl="0">
                        <a:spcBef>
                          <a:spcPts val="0"/>
                        </a:spcBef>
                        <a:spcAft>
                          <a:spcPts val="0"/>
                        </a:spcAft>
                        <a:buNone/>
                      </a:pPr>
                      <a:r>
                        <a:rPr lang="zh-TW" sz="1400">
                          <a:solidFill>
                            <a:schemeClr val="dk1"/>
                          </a:solidFill>
                        </a:rPr>
                        <a:t>train: 0.6199</a:t>
                      </a:r>
                      <a:endParaRPr sz="1400">
                        <a:solidFill>
                          <a:schemeClr val="dk1"/>
                        </a:solidFill>
                      </a:endParaRPr>
                    </a:p>
                    <a:p>
                      <a:pPr marL="0" lvl="0" indent="0" algn="l" rtl="0">
                        <a:spcBef>
                          <a:spcPts val="0"/>
                        </a:spcBef>
                        <a:spcAft>
                          <a:spcPts val="0"/>
                        </a:spcAft>
                        <a:buNone/>
                      </a:pPr>
                      <a:r>
                        <a:rPr lang="zh-TW" sz="1400">
                          <a:solidFill>
                            <a:schemeClr val="dk1"/>
                          </a:solidFill>
                        </a:rPr>
                        <a:t>test: 0.5290</a:t>
                      </a:r>
                      <a:endParaRPr sz="1400">
                        <a:solidFill>
                          <a:schemeClr val="dk1"/>
                        </a:solidFill>
                      </a:endParaRPr>
                    </a:p>
                  </a:txBody>
                  <a:tcPr marL="121933" marR="121933" marT="60967" marB="60967">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F4EFEA"/>
                    </a:solidFill>
                  </a:tcPr>
                </a:tc>
                <a:tc>
                  <a:txBody>
                    <a:bodyPr/>
                    <a:lstStyle/>
                    <a:p>
                      <a:pPr marL="0" lvl="0" indent="0" algn="l" rtl="0">
                        <a:spcBef>
                          <a:spcPts val="0"/>
                        </a:spcBef>
                        <a:spcAft>
                          <a:spcPts val="0"/>
                        </a:spcAft>
                        <a:buNone/>
                      </a:pPr>
                      <a:r>
                        <a:rPr lang="zh-TW" sz="1400">
                          <a:solidFill>
                            <a:schemeClr val="dk1"/>
                          </a:solidFill>
                        </a:rPr>
                        <a:t>train: 0.6155</a:t>
                      </a:r>
                      <a:endParaRPr sz="1400">
                        <a:solidFill>
                          <a:schemeClr val="dk1"/>
                        </a:solidFill>
                      </a:endParaRPr>
                    </a:p>
                    <a:p>
                      <a:pPr marL="0" lvl="0" indent="0" algn="l" rtl="0">
                        <a:spcBef>
                          <a:spcPts val="0"/>
                        </a:spcBef>
                        <a:spcAft>
                          <a:spcPts val="0"/>
                        </a:spcAft>
                        <a:buNone/>
                      </a:pPr>
                      <a:r>
                        <a:rPr lang="zh-TW" sz="1400">
                          <a:solidFill>
                            <a:schemeClr val="dk1"/>
                          </a:solidFill>
                        </a:rPr>
                        <a:t>test: 0.5290</a:t>
                      </a:r>
                      <a:endParaRPr sz="1400">
                        <a:solidFill>
                          <a:schemeClr val="dk1"/>
                        </a:solidFill>
                      </a:endParaRPr>
                    </a:p>
                  </a:txBody>
                  <a:tcPr marL="121933" marR="121933" marT="60967" marB="60967">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F4EFEA"/>
                    </a:solidFill>
                  </a:tcPr>
                </a:tc>
                <a:extLst>
                  <a:ext uri="{0D108BD9-81ED-4DB2-BD59-A6C34878D82A}">
                    <a16:rowId xmlns:a16="http://schemas.microsoft.com/office/drawing/2014/main" val="10002"/>
                  </a:ext>
                </a:extLst>
              </a:tr>
              <a:tr h="595983">
                <a:tc>
                  <a:txBody>
                    <a:bodyPr/>
                    <a:lstStyle/>
                    <a:p>
                      <a:pPr marL="0" lvl="0" indent="0" algn="l" rtl="0">
                        <a:lnSpc>
                          <a:spcPct val="115000"/>
                        </a:lnSpc>
                        <a:spcBef>
                          <a:spcPts val="0"/>
                        </a:spcBef>
                        <a:spcAft>
                          <a:spcPts val="0"/>
                        </a:spcAft>
                        <a:buNone/>
                      </a:pPr>
                      <a:r>
                        <a:rPr lang="zh-TW" sz="1400">
                          <a:solidFill>
                            <a:schemeClr val="dk1"/>
                          </a:solidFill>
                          <a:latin typeface="Microsoft JhengHei"/>
                          <a:ea typeface="Microsoft JhengHei"/>
                          <a:cs typeface="Microsoft JhengHei"/>
                          <a:sym typeface="Microsoft JhengHei"/>
                        </a:rPr>
                        <a:t>有情緒分數</a:t>
                      </a:r>
                      <a:endParaRPr sz="1400">
                        <a:latin typeface="Microsoft JhengHei"/>
                        <a:ea typeface="Microsoft JhengHei"/>
                        <a:cs typeface="Microsoft JhengHei"/>
                        <a:sym typeface="Microsoft JhengHei"/>
                      </a:endParaRPr>
                    </a:p>
                  </a:txBody>
                  <a:tcPr marL="121933" marR="121933" marT="60967" marB="60967">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9DDD1"/>
                    </a:solidFill>
                  </a:tcPr>
                </a:tc>
                <a:tc>
                  <a:txBody>
                    <a:bodyPr/>
                    <a:lstStyle/>
                    <a:p>
                      <a:pPr marL="0" lvl="0" indent="0" algn="l" rtl="0">
                        <a:lnSpc>
                          <a:spcPct val="115000"/>
                        </a:lnSpc>
                        <a:spcBef>
                          <a:spcPts val="0"/>
                        </a:spcBef>
                        <a:spcAft>
                          <a:spcPts val="0"/>
                        </a:spcAft>
                        <a:buNone/>
                      </a:pPr>
                      <a:r>
                        <a:rPr lang="zh-TW" sz="1400"/>
                        <a:t>XGBoost</a:t>
                      </a:r>
                      <a:endParaRPr sz="1400"/>
                    </a:p>
                  </a:txBody>
                  <a:tcPr marL="121933" marR="121933" marT="60967" marB="60967">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9DDD1"/>
                    </a:solidFill>
                  </a:tcPr>
                </a:tc>
                <a:tc>
                  <a:txBody>
                    <a:bodyPr/>
                    <a:lstStyle/>
                    <a:p>
                      <a:pPr marL="0" lvl="0" indent="0" algn="l" rtl="0">
                        <a:spcBef>
                          <a:spcPts val="0"/>
                        </a:spcBef>
                        <a:spcAft>
                          <a:spcPts val="0"/>
                        </a:spcAft>
                        <a:buNone/>
                      </a:pPr>
                      <a:r>
                        <a:rPr lang="zh-TW" sz="1400" dirty="0">
                          <a:solidFill>
                            <a:schemeClr val="dk1"/>
                          </a:solidFill>
                        </a:rPr>
                        <a:t>train: 0.960</a:t>
                      </a:r>
                      <a:endParaRPr sz="1400" dirty="0">
                        <a:solidFill>
                          <a:schemeClr val="dk1"/>
                        </a:solidFill>
                      </a:endParaRPr>
                    </a:p>
                    <a:p>
                      <a:pPr marL="0" lvl="0" indent="0" algn="l" rtl="0">
                        <a:spcBef>
                          <a:spcPts val="0"/>
                        </a:spcBef>
                        <a:spcAft>
                          <a:spcPts val="0"/>
                        </a:spcAft>
                        <a:buNone/>
                      </a:pPr>
                      <a:r>
                        <a:rPr lang="zh-TW" sz="1400" dirty="0">
                          <a:solidFill>
                            <a:schemeClr val="dk1"/>
                          </a:solidFill>
                        </a:rPr>
                        <a:t>test: 0.5113</a:t>
                      </a:r>
                      <a:endParaRPr sz="1400" dirty="0">
                        <a:solidFill>
                          <a:schemeClr val="dk1"/>
                        </a:solidFill>
                      </a:endParaRPr>
                    </a:p>
                  </a:txBody>
                  <a:tcPr marL="121933" marR="121933" marT="60967" marB="60967">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9DDD1"/>
                    </a:solidFill>
                  </a:tcPr>
                </a:tc>
                <a:tc>
                  <a:txBody>
                    <a:bodyPr/>
                    <a:lstStyle/>
                    <a:p>
                      <a:pPr marL="0" lvl="0" indent="0" algn="l" rtl="0">
                        <a:spcBef>
                          <a:spcPts val="0"/>
                        </a:spcBef>
                        <a:spcAft>
                          <a:spcPts val="0"/>
                        </a:spcAft>
                        <a:buNone/>
                      </a:pPr>
                      <a:r>
                        <a:rPr lang="zh-TW" sz="1400">
                          <a:solidFill>
                            <a:schemeClr val="dk1"/>
                          </a:solidFill>
                        </a:rPr>
                        <a:t>train: 0.9596</a:t>
                      </a:r>
                      <a:endParaRPr sz="1400">
                        <a:solidFill>
                          <a:schemeClr val="dk1"/>
                        </a:solidFill>
                      </a:endParaRPr>
                    </a:p>
                    <a:p>
                      <a:pPr marL="0" lvl="0" indent="0" algn="l" rtl="0">
                        <a:spcBef>
                          <a:spcPts val="0"/>
                        </a:spcBef>
                        <a:spcAft>
                          <a:spcPts val="0"/>
                        </a:spcAft>
                        <a:buNone/>
                      </a:pPr>
                      <a:r>
                        <a:rPr lang="zh-TW" sz="1400">
                          <a:solidFill>
                            <a:schemeClr val="dk1"/>
                          </a:solidFill>
                        </a:rPr>
                        <a:t>test: 0.5111</a:t>
                      </a:r>
                      <a:endParaRPr sz="1400">
                        <a:solidFill>
                          <a:schemeClr val="dk1"/>
                        </a:solidFill>
                      </a:endParaRPr>
                    </a:p>
                  </a:txBody>
                  <a:tcPr marL="121933" marR="121933" marT="60967" marB="60967">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9DDD1"/>
                    </a:solidFill>
                  </a:tcPr>
                </a:tc>
                <a:extLst>
                  <a:ext uri="{0D108BD9-81ED-4DB2-BD59-A6C34878D82A}">
                    <a16:rowId xmlns:a16="http://schemas.microsoft.com/office/drawing/2014/main" val="10003"/>
                  </a:ext>
                </a:extLst>
              </a:tr>
              <a:tr h="595983">
                <a:tc>
                  <a:txBody>
                    <a:bodyPr/>
                    <a:lstStyle/>
                    <a:p>
                      <a:pPr marL="0" lvl="0" indent="0" algn="l" rtl="0">
                        <a:lnSpc>
                          <a:spcPct val="115000"/>
                        </a:lnSpc>
                        <a:spcBef>
                          <a:spcPts val="0"/>
                        </a:spcBef>
                        <a:spcAft>
                          <a:spcPts val="0"/>
                        </a:spcAft>
                        <a:buNone/>
                      </a:pPr>
                      <a:r>
                        <a:rPr lang="zh-TW" sz="1400">
                          <a:solidFill>
                            <a:schemeClr val="dk1"/>
                          </a:solidFill>
                          <a:latin typeface="Microsoft JhengHei"/>
                          <a:ea typeface="Microsoft JhengHei"/>
                          <a:cs typeface="Microsoft JhengHei"/>
                          <a:sym typeface="Microsoft JhengHei"/>
                        </a:rPr>
                        <a:t>無情緒分數</a:t>
                      </a:r>
                      <a:endParaRPr sz="1400">
                        <a:latin typeface="Microsoft JhengHei"/>
                        <a:ea typeface="Microsoft JhengHei"/>
                        <a:cs typeface="Microsoft JhengHei"/>
                        <a:sym typeface="Microsoft JhengHei"/>
                      </a:endParaRPr>
                    </a:p>
                  </a:txBody>
                  <a:tcPr marL="121933" marR="121933" marT="60967" marB="60967">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F4EFEA"/>
                    </a:solidFill>
                  </a:tcPr>
                </a:tc>
                <a:tc>
                  <a:txBody>
                    <a:bodyPr/>
                    <a:lstStyle/>
                    <a:p>
                      <a:pPr marL="0" lvl="0" indent="0" algn="l" rtl="0">
                        <a:lnSpc>
                          <a:spcPct val="115000"/>
                        </a:lnSpc>
                        <a:spcBef>
                          <a:spcPts val="0"/>
                        </a:spcBef>
                        <a:spcAft>
                          <a:spcPts val="0"/>
                        </a:spcAft>
                        <a:buNone/>
                      </a:pPr>
                      <a:r>
                        <a:rPr lang="zh-TW" sz="1400"/>
                        <a:t>XGBoost</a:t>
                      </a:r>
                      <a:endParaRPr sz="1400"/>
                    </a:p>
                  </a:txBody>
                  <a:tcPr marL="121933" marR="121933" marT="60967" marB="60967">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F4EFEA"/>
                    </a:solidFill>
                  </a:tcPr>
                </a:tc>
                <a:tc>
                  <a:txBody>
                    <a:bodyPr/>
                    <a:lstStyle/>
                    <a:p>
                      <a:pPr marL="0" lvl="0" indent="0" algn="l" rtl="0">
                        <a:spcBef>
                          <a:spcPts val="0"/>
                        </a:spcBef>
                        <a:spcAft>
                          <a:spcPts val="0"/>
                        </a:spcAft>
                        <a:buNone/>
                      </a:pPr>
                      <a:r>
                        <a:rPr lang="zh-TW" sz="1400">
                          <a:solidFill>
                            <a:schemeClr val="dk1"/>
                          </a:solidFill>
                        </a:rPr>
                        <a:t>train: 0.9460</a:t>
                      </a:r>
                      <a:endParaRPr sz="1400">
                        <a:solidFill>
                          <a:schemeClr val="dk1"/>
                        </a:solidFill>
                      </a:endParaRPr>
                    </a:p>
                    <a:p>
                      <a:pPr marL="0" lvl="0" indent="0" algn="l" rtl="0">
                        <a:spcBef>
                          <a:spcPts val="0"/>
                        </a:spcBef>
                        <a:spcAft>
                          <a:spcPts val="0"/>
                        </a:spcAft>
                        <a:buNone/>
                      </a:pPr>
                      <a:r>
                        <a:rPr lang="zh-TW" sz="1400">
                          <a:solidFill>
                            <a:schemeClr val="dk1"/>
                          </a:solidFill>
                        </a:rPr>
                        <a:t>test: 0.4742</a:t>
                      </a:r>
                      <a:endParaRPr sz="1400">
                        <a:solidFill>
                          <a:schemeClr val="dk1"/>
                        </a:solidFill>
                      </a:endParaRPr>
                    </a:p>
                  </a:txBody>
                  <a:tcPr marL="121933" marR="121933" marT="60967" marB="60967">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F4EFEA"/>
                    </a:solidFill>
                  </a:tcPr>
                </a:tc>
                <a:tc>
                  <a:txBody>
                    <a:bodyPr/>
                    <a:lstStyle/>
                    <a:p>
                      <a:pPr marL="0" lvl="0" indent="0" algn="l" rtl="0">
                        <a:spcBef>
                          <a:spcPts val="0"/>
                        </a:spcBef>
                        <a:spcAft>
                          <a:spcPts val="0"/>
                        </a:spcAft>
                        <a:buNone/>
                      </a:pPr>
                      <a:r>
                        <a:rPr lang="zh-TW" sz="1400" dirty="0">
                          <a:solidFill>
                            <a:schemeClr val="dk1"/>
                          </a:solidFill>
                        </a:rPr>
                        <a:t>train: 0.9459</a:t>
                      </a:r>
                      <a:endParaRPr sz="1400" dirty="0">
                        <a:solidFill>
                          <a:schemeClr val="dk1"/>
                        </a:solidFill>
                      </a:endParaRPr>
                    </a:p>
                    <a:p>
                      <a:pPr marL="0" lvl="0" indent="0" algn="l" rtl="0">
                        <a:spcBef>
                          <a:spcPts val="0"/>
                        </a:spcBef>
                        <a:spcAft>
                          <a:spcPts val="0"/>
                        </a:spcAft>
                        <a:buNone/>
                      </a:pPr>
                      <a:r>
                        <a:rPr lang="zh-TW" sz="1400" dirty="0">
                          <a:solidFill>
                            <a:schemeClr val="dk1"/>
                          </a:solidFill>
                        </a:rPr>
                        <a:t>test: 0.4688</a:t>
                      </a:r>
                      <a:endParaRPr sz="1400" dirty="0">
                        <a:solidFill>
                          <a:schemeClr val="dk1"/>
                        </a:solidFill>
                      </a:endParaRPr>
                    </a:p>
                  </a:txBody>
                  <a:tcPr marL="121933" marR="121933" marT="60967" marB="60967">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F4EFEA"/>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9737088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3" name="矩形 12">
            <a:extLst>
              <a:ext uri="{FF2B5EF4-FFF2-40B4-BE49-F238E27FC236}">
                <a16:creationId xmlns:a16="http://schemas.microsoft.com/office/drawing/2014/main" id="{F0B7C094-DA28-46A5-A072-F32AF6D70B42}"/>
              </a:ext>
            </a:extLst>
          </p:cNvPr>
          <p:cNvSpPr/>
          <p:nvPr/>
        </p:nvSpPr>
        <p:spPr>
          <a:xfrm>
            <a:off x="-38795" y="1725855"/>
            <a:ext cx="12230795" cy="411658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7" name="Google Shape;167;p29"/>
          <p:cNvSpPr txBox="1"/>
          <p:nvPr/>
        </p:nvSpPr>
        <p:spPr>
          <a:xfrm>
            <a:off x="1783080" y="396028"/>
            <a:ext cx="8983979" cy="738623"/>
          </a:xfrm>
          <a:prstGeom prst="rect">
            <a:avLst/>
          </a:prstGeom>
          <a:noFill/>
          <a:ln>
            <a:noFill/>
          </a:ln>
        </p:spPr>
        <p:txBody>
          <a:bodyPr spcFirstLastPara="1" wrap="square" lIns="121900" tIns="121900" rIns="121900" bIns="121900" anchor="t" anchorCtr="0">
            <a:spAutoFit/>
          </a:bodyPr>
          <a:lstStyle/>
          <a:p>
            <a:pPr algn="ctr"/>
            <a:r>
              <a:rPr lang="zh-TW" altLang="en-US" sz="3200" b="1" dirty="0">
                <a:latin typeface="Microsoft JhengHei UI" panose="020B0604030504040204" pitchFamily="34" charset="-120"/>
                <a:ea typeface="Microsoft JhengHei UI" panose="020B0604030504040204" pitchFamily="34" charset="-120"/>
              </a:rPr>
              <a:t>實驗結果－有情緒分數 </a:t>
            </a:r>
            <a:r>
              <a:rPr lang="en-US" altLang="zh-TW" sz="3200" b="1" dirty="0">
                <a:latin typeface="Microsoft JhengHei UI" panose="020B0604030504040204" pitchFamily="34" charset="-120"/>
                <a:ea typeface="Microsoft JhengHei UI" panose="020B0604030504040204" pitchFamily="34" charset="-120"/>
              </a:rPr>
              <a:t>V.S </a:t>
            </a:r>
            <a:r>
              <a:rPr lang="zh-TW" altLang="en-US" sz="3200" b="1" dirty="0">
                <a:latin typeface="Microsoft JhengHei UI" panose="020B0604030504040204" pitchFamily="34" charset="-120"/>
                <a:ea typeface="Microsoft JhengHei UI" panose="020B0604030504040204" pitchFamily="34" charset="-120"/>
              </a:rPr>
              <a:t>無情緒分數（</a:t>
            </a:r>
            <a:r>
              <a:rPr lang="zh-TW" altLang="en-US" sz="3200" b="1" dirty="0">
                <a:latin typeface="Microsoft JhengHei UI" panose="020B0604030504040204" pitchFamily="34" charset="-120"/>
                <a:ea typeface="Microsoft JhengHei UI" panose="020B0604030504040204" pitchFamily="34" charset="-120"/>
                <a:sym typeface="Microsoft JhengHei"/>
              </a:rPr>
              <a:t>分類</a:t>
            </a:r>
            <a:r>
              <a:rPr lang="zh-TW" altLang="en-US" sz="3200" b="1" dirty="0">
                <a:latin typeface="Microsoft JhengHei UI" panose="020B0604030504040204" pitchFamily="34" charset="-120"/>
                <a:ea typeface="Microsoft JhengHei UI" panose="020B0604030504040204" pitchFamily="34" charset="-120"/>
              </a:rPr>
              <a:t>）</a:t>
            </a:r>
          </a:p>
        </p:txBody>
      </p:sp>
      <p:sp>
        <p:nvSpPr>
          <p:cNvPr id="2" name="投影片編號版面配置區 1">
            <a:extLst>
              <a:ext uri="{FF2B5EF4-FFF2-40B4-BE49-F238E27FC236}">
                <a16:creationId xmlns:a16="http://schemas.microsoft.com/office/drawing/2014/main" id="{C32A9671-2EAE-2B6E-5222-7510F49BBE7F}"/>
              </a:ext>
            </a:extLst>
          </p:cNvPr>
          <p:cNvSpPr>
            <a:spLocks noGrp="1"/>
          </p:cNvSpPr>
          <p:nvPr>
            <p:ph type="sldNum" idx="12"/>
          </p:nvPr>
        </p:nvSpPr>
        <p:spPr/>
        <p:txBody>
          <a:bodyPr/>
          <a:lstStyle/>
          <a:p>
            <a:fld id="{00000000-1234-1234-1234-123412341234}" type="slidenum">
              <a:rPr lang="en-US" altLang="zh-TW" smtClean="0"/>
              <a:pPr/>
              <a:t>26</a:t>
            </a:fld>
            <a:endParaRPr lang="zh-TW" altLang="en-US"/>
          </a:p>
        </p:txBody>
      </p:sp>
      <p:sp>
        <p:nvSpPr>
          <p:cNvPr id="6" name="標題 7">
            <a:extLst>
              <a:ext uri="{FF2B5EF4-FFF2-40B4-BE49-F238E27FC236}">
                <a16:creationId xmlns:a16="http://schemas.microsoft.com/office/drawing/2014/main" id="{552688DC-CF1A-1C4E-146E-F5530AA156A6}"/>
              </a:ext>
            </a:extLst>
          </p:cNvPr>
          <p:cNvSpPr txBox="1">
            <a:spLocks/>
          </p:cNvSpPr>
          <p:nvPr/>
        </p:nvSpPr>
        <p:spPr>
          <a:xfrm>
            <a:off x="-1" y="33555"/>
            <a:ext cx="4425193" cy="398837"/>
          </a:xfrm>
          <a:prstGeom prst="rect">
            <a:avLst/>
          </a:prstGeom>
        </p:spPr>
        <p:txBody>
          <a:bodyPr spcFirstLastPara="1" vert="horz" wrap="square" lIns="91425" tIns="91425" rIns="91425" bIns="91425" rtlCol="0" anchor="t" anchorCtr="0">
            <a:normAutofit/>
          </a:bodyPr>
          <a:lstStyle>
            <a:lvl1pPr lvl="0" algn="ctr" defTabSz="914400" rtl="0" eaLnBrk="1" latinLnBrk="0" hangingPunct="1">
              <a:lnSpc>
                <a:spcPct val="100000"/>
              </a:lnSpc>
              <a:spcBef>
                <a:spcPts val="0"/>
              </a:spcBef>
              <a:spcAft>
                <a:spcPts val="0"/>
              </a:spcAft>
              <a:buSzPts val="2800"/>
              <a:buNone/>
              <a:defRPr sz="3600" kern="1200" cap="all" baseline="0">
                <a:solidFill>
                  <a:schemeClr val="tx1"/>
                </a:solidFill>
                <a:latin typeface="Microsoft JhengHei UI" panose="020B0604030504040204" pitchFamily="34" charset="-120"/>
                <a:ea typeface="Microsoft JhengHei UI" panose="020B0604030504040204" pitchFamily="34" charset="-120"/>
                <a:cs typeface="+mj-c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pPr algn="l"/>
            <a:r>
              <a:rPr lang="en-US" altLang="zh-TW" sz="1400" dirty="0"/>
              <a:t>&gt;</a:t>
            </a:r>
            <a:r>
              <a:rPr lang="zh-TW" altLang="en-US" sz="1400" dirty="0"/>
              <a:t>野村第三組</a:t>
            </a:r>
            <a:r>
              <a:rPr lang="en-US" altLang="zh-TW" sz="1400" dirty="0"/>
              <a:t>/</a:t>
            </a:r>
            <a:r>
              <a:rPr lang="zh-TW" altLang="en-US" sz="1400" dirty="0"/>
              <a:t>實驗結果</a:t>
            </a:r>
            <a:endParaRPr lang="zh-TW" altLang="en-US" sz="1400" b="1" dirty="0">
              <a:solidFill>
                <a:srgbClr val="C19859"/>
              </a:solidFill>
              <a:latin typeface="Microsoft JhengHei"/>
              <a:ea typeface="Microsoft JhengHei"/>
              <a:cs typeface="Microsoft JhengHei"/>
              <a:sym typeface="Microsoft JhengHei"/>
            </a:endParaRPr>
          </a:p>
        </p:txBody>
      </p:sp>
      <p:sp>
        <p:nvSpPr>
          <p:cNvPr id="18" name="文字方塊 17">
            <a:extLst>
              <a:ext uri="{FF2B5EF4-FFF2-40B4-BE49-F238E27FC236}">
                <a16:creationId xmlns:a16="http://schemas.microsoft.com/office/drawing/2014/main" id="{C0684C0D-073A-718D-81B1-E8C6D0BA8C12}"/>
              </a:ext>
            </a:extLst>
          </p:cNvPr>
          <p:cNvSpPr txBox="1"/>
          <p:nvPr/>
        </p:nvSpPr>
        <p:spPr>
          <a:xfrm>
            <a:off x="6800460" y="6217623"/>
            <a:ext cx="4115848" cy="338554"/>
          </a:xfrm>
          <a:prstGeom prst="rect">
            <a:avLst/>
          </a:prstGeom>
          <a:noFill/>
        </p:spPr>
        <p:txBody>
          <a:bodyPr wrap="square">
            <a:spAutoFit/>
          </a:bodyPr>
          <a:lstStyle/>
          <a:p>
            <a:r>
              <a:rPr lang="zh-TW" altLang="en-US" sz="1600" dirty="0">
                <a:latin typeface="Microsoft JhengHei UI" panose="020B0604030504040204" pitchFamily="34" charset="-120"/>
                <a:ea typeface="Microsoft JhengHei UI" panose="020B0604030504040204" pitchFamily="34" charset="-120"/>
              </a:rPr>
              <a:t>資料Ｂ｜分類（目標：申購贖回行為）</a:t>
            </a:r>
          </a:p>
        </p:txBody>
      </p:sp>
      <p:graphicFrame>
        <p:nvGraphicFramePr>
          <p:cNvPr id="10" name="Google Shape;246;p40">
            <a:extLst>
              <a:ext uri="{FF2B5EF4-FFF2-40B4-BE49-F238E27FC236}">
                <a16:creationId xmlns:a16="http://schemas.microsoft.com/office/drawing/2014/main" id="{97BA2C61-F19D-B607-8FB2-91BF557E7AA1}"/>
              </a:ext>
            </a:extLst>
          </p:cNvPr>
          <p:cNvGraphicFramePr/>
          <p:nvPr/>
        </p:nvGraphicFramePr>
        <p:xfrm>
          <a:off x="5273492" y="1318248"/>
          <a:ext cx="6616541" cy="4775529"/>
        </p:xfrm>
        <a:graphic>
          <a:graphicData uri="http://schemas.openxmlformats.org/drawingml/2006/table">
            <a:tbl>
              <a:tblPr>
                <a:noFill/>
              </a:tblPr>
              <a:tblGrid>
                <a:gridCol w="846538">
                  <a:extLst>
                    <a:ext uri="{9D8B030D-6E8A-4147-A177-3AD203B41FA5}">
                      <a16:colId xmlns:a16="http://schemas.microsoft.com/office/drawing/2014/main" val="20000"/>
                    </a:ext>
                  </a:extLst>
                </a:gridCol>
                <a:gridCol w="1714608">
                  <a:extLst>
                    <a:ext uri="{9D8B030D-6E8A-4147-A177-3AD203B41FA5}">
                      <a16:colId xmlns:a16="http://schemas.microsoft.com/office/drawing/2014/main" val="20001"/>
                    </a:ext>
                  </a:extLst>
                </a:gridCol>
                <a:gridCol w="1853882">
                  <a:extLst>
                    <a:ext uri="{9D8B030D-6E8A-4147-A177-3AD203B41FA5}">
                      <a16:colId xmlns:a16="http://schemas.microsoft.com/office/drawing/2014/main" val="20002"/>
                    </a:ext>
                  </a:extLst>
                </a:gridCol>
                <a:gridCol w="2201513">
                  <a:extLst>
                    <a:ext uri="{9D8B030D-6E8A-4147-A177-3AD203B41FA5}">
                      <a16:colId xmlns:a16="http://schemas.microsoft.com/office/drawing/2014/main" val="20003"/>
                    </a:ext>
                  </a:extLst>
                </a:gridCol>
              </a:tblGrid>
              <a:tr h="386297">
                <a:tc>
                  <a:txBody>
                    <a:bodyPr/>
                    <a:lstStyle/>
                    <a:p>
                      <a:pPr marL="0" lvl="0" indent="0" algn="l" rtl="0">
                        <a:lnSpc>
                          <a:spcPct val="115000"/>
                        </a:lnSpc>
                        <a:spcBef>
                          <a:spcPts val="0"/>
                        </a:spcBef>
                        <a:spcAft>
                          <a:spcPts val="0"/>
                        </a:spcAft>
                        <a:buNone/>
                      </a:pPr>
                      <a:endParaRPr sz="1400" b="1" dirty="0">
                        <a:solidFill>
                          <a:srgbClr val="FFFFFF"/>
                        </a:solidFill>
                      </a:endParaRPr>
                    </a:p>
                  </a:txBody>
                  <a:tcPr marL="121933" marR="121933" marT="60967" marB="60967">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C19859"/>
                    </a:solidFill>
                  </a:tcPr>
                </a:tc>
                <a:tc>
                  <a:txBody>
                    <a:bodyPr/>
                    <a:lstStyle/>
                    <a:p>
                      <a:pPr marL="0" lvl="0" indent="0" algn="l" rtl="0">
                        <a:lnSpc>
                          <a:spcPct val="115000"/>
                        </a:lnSpc>
                        <a:spcBef>
                          <a:spcPts val="0"/>
                        </a:spcBef>
                        <a:spcAft>
                          <a:spcPts val="0"/>
                        </a:spcAft>
                        <a:buNone/>
                      </a:pPr>
                      <a:r>
                        <a:rPr lang="zh-TW" sz="1400" b="1">
                          <a:solidFill>
                            <a:srgbClr val="FFFFFF"/>
                          </a:solidFill>
                        </a:rPr>
                        <a:t>Model</a:t>
                      </a:r>
                      <a:endParaRPr sz="1400" b="1">
                        <a:solidFill>
                          <a:srgbClr val="FFFFFF"/>
                        </a:solidFill>
                      </a:endParaRPr>
                    </a:p>
                  </a:txBody>
                  <a:tcPr marL="121933" marR="121933" marT="60967" marB="60967">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C19859"/>
                    </a:solidFill>
                  </a:tcPr>
                </a:tc>
                <a:tc>
                  <a:txBody>
                    <a:bodyPr/>
                    <a:lstStyle/>
                    <a:p>
                      <a:pPr marL="0" lvl="0" indent="0" algn="l" rtl="0">
                        <a:lnSpc>
                          <a:spcPct val="115000"/>
                        </a:lnSpc>
                        <a:spcBef>
                          <a:spcPts val="0"/>
                        </a:spcBef>
                        <a:spcAft>
                          <a:spcPts val="0"/>
                        </a:spcAft>
                        <a:buNone/>
                      </a:pPr>
                      <a:r>
                        <a:rPr lang="zh-TW" sz="1400" b="1">
                          <a:solidFill>
                            <a:srgbClr val="FFFFFF"/>
                          </a:solidFill>
                        </a:rPr>
                        <a:t>accuracy</a:t>
                      </a:r>
                      <a:endParaRPr sz="1400" b="1">
                        <a:solidFill>
                          <a:srgbClr val="FFFFFF"/>
                        </a:solidFill>
                      </a:endParaRPr>
                    </a:p>
                  </a:txBody>
                  <a:tcPr marL="121933" marR="121933" marT="60967" marB="60967">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C19859"/>
                    </a:solidFill>
                  </a:tcPr>
                </a:tc>
                <a:tc>
                  <a:txBody>
                    <a:bodyPr/>
                    <a:lstStyle/>
                    <a:p>
                      <a:pPr marL="0" lvl="0" indent="0" algn="l" rtl="0">
                        <a:lnSpc>
                          <a:spcPct val="115000"/>
                        </a:lnSpc>
                        <a:spcBef>
                          <a:spcPts val="0"/>
                        </a:spcBef>
                        <a:spcAft>
                          <a:spcPts val="0"/>
                        </a:spcAft>
                        <a:buNone/>
                      </a:pPr>
                      <a:r>
                        <a:rPr lang="zh-TW" sz="1400" b="1" dirty="0">
                          <a:solidFill>
                            <a:srgbClr val="FFFFFF"/>
                          </a:solidFill>
                        </a:rPr>
                        <a:t>F1-score</a:t>
                      </a:r>
                      <a:endParaRPr sz="1400" b="1" dirty="0">
                        <a:solidFill>
                          <a:srgbClr val="FFFFFF"/>
                        </a:solidFill>
                      </a:endParaRPr>
                    </a:p>
                  </a:txBody>
                  <a:tcPr marL="121933" marR="121933" marT="60967" marB="60967">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C19859"/>
                    </a:solidFill>
                  </a:tcPr>
                </a:tc>
                <a:extLst>
                  <a:ext uri="{0D108BD9-81ED-4DB2-BD59-A6C34878D82A}">
                    <a16:rowId xmlns:a16="http://schemas.microsoft.com/office/drawing/2014/main" val="10000"/>
                  </a:ext>
                </a:extLst>
              </a:tr>
              <a:tr h="517593">
                <a:tc rowSpan="2">
                  <a:txBody>
                    <a:bodyPr/>
                    <a:lstStyle/>
                    <a:p>
                      <a:pPr marL="0" lvl="0" indent="0" algn="l" rtl="0">
                        <a:lnSpc>
                          <a:spcPct val="115000"/>
                        </a:lnSpc>
                        <a:spcBef>
                          <a:spcPts val="0"/>
                        </a:spcBef>
                        <a:spcAft>
                          <a:spcPts val="0"/>
                        </a:spcAft>
                        <a:buNone/>
                      </a:pPr>
                      <a:r>
                        <a:rPr lang="zh-TW" altLang="en-US" sz="1400" dirty="0">
                          <a:latin typeface="Microsoft JhengHei"/>
                          <a:ea typeface="Microsoft JhengHei"/>
                          <a:cs typeface="Microsoft JhengHei"/>
                          <a:sym typeface="Microsoft JhengHei"/>
                        </a:rPr>
                        <a:t>低資產</a:t>
                      </a:r>
                      <a:endParaRPr sz="1400" dirty="0">
                        <a:latin typeface="Microsoft JhengHei"/>
                        <a:ea typeface="Microsoft JhengHei"/>
                        <a:cs typeface="Microsoft JhengHei"/>
                        <a:sym typeface="Microsoft JhengHei"/>
                      </a:endParaRPr>
                    </a:p>
                  </a:txBody>
                  <a:tcPr marL="121933" marR="121933" marT="60967" marB="60967">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E9DDD1"/>
                    </a:solidFill>
                  </a:tcPr>
                </a:tc>
                <a:tc>
                  <a:txBody>
                    <a:bodyPr/>
                    <a:lstStyle/>
                    <a:p>
                      <a:pPr marL="0" lvl="0" indent="0" algn="l" rtl="0">
                        <a:lnSpc>
                          <a:spcPct val="115000"/>
                        </a:lnSpc>
                        <a:spcBef>
                          <a:spcPts val="0"/>
                        </a:spcBef>
                        <a:spcAft>
                          <a:spcPts val="0"/>
                        </a:spcAft>
                        <a:buNone/>
                      </a:pPr>
                      <a:r>
                        <a:rPr lang="zh-TW" sz="1400"/>
                        <a:t>Logistic Regression</a:t>
                      </a:r>
                      <a:endParaRPr sz="1400"/>
                    </a:p>
                  </a:txBody>
                  <a:tcPr marL="121933" marR="121933" marT="60967" marB="60967">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9DDD1"/>
                    </a:solidFill>
                  </a:tcPr>
                </a:tc>
                <a:tc>
                  <a:txBody>
                    <a:bodyPr/>
                    <a:lstStyle/>
                    <a:p>
                      <a:pPr marL="0" lvl="0" indent="0" algn="l" rtl="0">
                        <a:spcBef>
                          <a:spcPts val="0"/>
                        </a:spcBef>
                        <a:spcAft>
                          <a:spcPts val="0"/>
                        </a:spcAft>
                        <a:buNone/>
                      </a:pPr>
                      <a:r>
                        <a:rPr lang="zh-TW" sz="1400">
                          <a:solidFill>
                            <a:schemeClr val="dk1"/>
                          </a:solidFill>
                        </a:rPr>
                        <a:t>train: 0.6149</a:t>
                      </a:r>
                      <a:endParaRPr sz="1400">
                        <a:solidFill>
                          <a:schemeClr val="dk1"/>
                        </a:solidFill>
                      </a:endParaRPr>
                    </a:p>
                    <a:p>
                      <a:pPr marL="0" lvl="0" indent="0" algn="l" rtl="0">
                        <a:spcBef>
                          <a:spcPts val="0"/>
                        </a:spcBef>
                        <a:spcAft>
                          <a:spcPts val="0"/>
                        </a:spcAft>
                        <a:buNone/>
                      </a:pPr>
                      <a:r>
                        <a:rPr lang="zh-TW" sz="1400">
                          <a:solidFill>
                            <a:schemeClr val="dk1"/>
                          </a:solidFill>
                        </a:rPr>
                        <a:t>test: 0.5457</a:t>
                      </a:r>
                      <a:endParaRPr sz="1400">
                        <a:solidFill>
                          <a:schemeClr val="dk1"/>
                        </a:solidFill>
                      </a:endParaRPr>
                    </a:p>
                  </a:txBody>
                  <a:tcPr marL="121933" marR="121933" marT="60967" marB="60967">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9DDD1"/>
                    </a:solidFill>
                  </a:tcPr>
                </a:tc>
                <a:tc>
                  <a:txBody>
                    <a:bodyPr/>
                    <a:lstStyle/>
                    <a:p>
                      <a:pPr marL="0" lvl="0" indent="0" algn="l" rtl="0">
                        <a:spcBef>
                          <a:spcPts val="0"/>
                        </a:spcBef>
                        <a:spcAft>
                          <a:spcPts val="0"/>
                        </a:spcAft>
                        <a:buNone/>
                      </a:pPr>
                      <a:r>
                        <a:rPr lang="zh-TW" sz="1400">
                          <a:solidFill>
                            <a:schemeClr val="dk1"/>
                          </a:solidFill>
                        </a:rPr>
                        <a:t>train: 0.6106</a:t>
                      </a:r>
                      <a:endParaRPr sz="1400">
                        <a:solidFill>
                          <a:schemeClr val="dk1"/>
                        </a:solidFill>
                      </a:endParaRPr>
                    </a:p>
                    <a:p>
                      <a:pPr marL="0" lvl="0" indent="0" algn="l" rtl="0">
                        <a:spcBef>
                          <a:spcPts val="0"/>
                        </a:spcBef>
                        <a:spcAft>
                          <a:spcPts val="0"/>
                        </a:spcAft>
                        <a:buNone/>
                      </a:pPr>
                      <a:r>
                        <a:rPr lang="zh-TW" sz="1400">
                          <a:solidFill>
                            <a:schemeClr val="dk1"/>
                          </a:solidFill>
                        </a:rPr>
                        <a:t>test: 0.5455</a:t>
                      </a:r>
                      <a:endParaRPr sz="1400">
                        <a:solidFill>
                          <a:schemeClr val="dk1"/>
                        </a:solidFill>
                      </a:endParaRPr>
                    </a:p>
                  </a:txBody>
                  <a:tcPr marL="121933" marR="121933" marT="60967" marB="60967">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9DDD1"/>
                    </a:solidFill>
                  </a:tcPr>
                </a:tc>
                <a:extLst>
                  <a:ext uri="{0D108BD9-81ED-4DB2-BD59-A6C34878D82A}">
                    <a16:rowId xmlns:a16="http://schemas.microsoft.com/office/drawing/2014/main" val="10001"/>
                  </a:ext>
                </a:extLst>
              </a:tr>
              <a:tr h="517593">
                <a:tc vMerge="1">
                  <a:txBody>
                    <a:bodyPr/>
                    <a:lstStyle/>
                    <a:p>
                      <a:endParaRPr lang="zh-TW"/>
                    </a:p>
                  </a:txBody>
                  <a:tcPr/>
                </a:tc>
                <a:tc>
                  <a:txBody>
                    <a:bodyPr/>
                    <a:lstStyle/>
                    <a:p>
                      <a:pPr marL="0" lvl="0" indent="0" algn="l" rtl="0">
                        <a:lnSpc>
                          <a:spcPct val="115000"/>
                        </a:lnSpc>
                        <a:spcBef>
                          <a:spcPts val="0"/>
                        </a:spcBef>
                        <a:spcAft>
                          <a:spcPts val="0"/>
                        </a:spcAft>
                        <a:buNone/>
                      </a:pPr>
                      <a:r>
                        <a:rPr lang="zh-TW" sz="1400" dirty="0"/>
                        <a:t>XGBoost</a:t>
                      </a:r>
                      <a:endParaRPr sz="1400" dirty="0"/>
                    </a:p>
                  </a:txBody>
                  <a:tcPr marL="121933" marR="121933" marT="60967" marB="60967">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4EFEA"/>
                    </a:solidFill>
                  </a:tcPr>
                </a:tc>
                <a:tc>
                  <a:txBody>
                    <a:bodyPr/>
                    <a:lstStyle/>
                    <a:p>
                      <a:pPr marL="0" lvl="0" indent="0" algn="l" rtl="0">
                        <a:spcBef>
                          <a:spcPts val="0"/>
                        </a:spcBef>
                        <a:spcAft>
                          <a:spcPts val="0"/>
                        </a:spcAft>
                        <a:buNone/>
                      </a:pPr>
                      <a:r>
                        <a:rPr lang="zh-TW" sz="1400" dirty="0">
                          <a:solidFill>
                            <a:schemeClr val="dk1"/>
                          </a:solidFill>
                        </a:rPr>
                        <a:t>train: 0.960</a:t>
                      </a:r>
                      <a:endParaRPr sz="1400" dirty="0">
                        <a:solidFill>
                          <a:schemeClr val="dk1"/>
                        </a:solidFill>
                      </a:endParaRPr>
                    </a:p>
                    <a:p>
                      <a:pPr marL="0" lvl="0" indent="0" algn="l" rtl="0">
                        <a:spcBef>
                          <a:spcPts val="0"/>
                        </a:spcBef>
                        <a:spcAft>
                          <a:spcPts val="0"/>
                        </a:spcAft>
                        <a:buNone/>
                      </a:pPr>
                      <a:r>
                        <a:rPr lang="zh-TW" sz="1400" dirty="0">
                          <a:solidFill>
                            <a:schemeClr val="dk1"/>
                          </a:solidFill>
                        </a:rPr>
                        <a:t>test: 0.5113</a:t>
                      </a:r>
                      <a:endParaRPr sz="1400" dirty="0">
                        <a:solidFill>
                          <a:schemeClr val="dk1"/>
                        </a:solidFill>
                      </a:endParaRPr>
                    </a:p>
                  </a:txBody>
                  <a:tcPr marL="121933" marR="121933" marT="60967" marB="60967">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4EFEA"/>
                    </a:solidFill>
                  </a:tcPr>
                </a:tc>
                <a:tc>
                  <a:txBody>
                    <a:bodyPr/>
                    <a:lstStyle/>
                    <a:p>
                      <a:pPr marL="0" lvl="0" indent="0" algn="l" rtl="0">
                        <a:spcBef>
                          <a:spcPts val="0"/>
                        </a:spcBef>
                        <a:spcAft>
                          <a:spcPts val="0"/>
                        </a:spcAft>
                        <a:buNone/>
                      </a:pPr>
                      <a:r>
                        <a:rPr lang="zh-TW" sz="1400" dirty="0">
                          <a:solidFill>
                            <a:schemeClr val="dk1"/>
                          </a:solidFill>
                        </a:rPr>
                        <a:t>train: 0.9596</a:t>
                      </a:r>
                      <a:endParaRPr sz="1400" dirty="0">
                        <a:solidFill>
                          <a:schemeClr val="dk1"/>
                        </a:solidFill>
                      </a:endParaRPr>
                    </a:p>
                    <a:p>
                      <a:pPr marL="0" lvl="0" indent="0" algn="l" rtl="0">
                        <a:spcBef>
                          <a:spcPts val="0"/>
                        </a:spcBef>
                        <a:spcAft>
                          <a:spcPts val="0"/>
                        </a:spcAft>
                        <a:buNone/>
                      </a:pPr>
                      <a:r>
                        <a:rPr lang="zh-TW" sz="1400" dirty="0">
                          <a:solidFill>
                            <a:schemeClr val="dk1"/>
                          </a:solidFill>
                        </a:rPr>
                        <a:t>test: 0.5111</a:t>
                      </a:r>
                      <a:endParaRPr sz="1400" dirty="0">
                        <a:solidFill>
                          <a:schemeClr val="dk1"/>
                        </a:solidFill>
                      </a:endParaRPr>
                    </a:p>
                  </a:txBody>
                  <a:tcPr marL="121933" marR="121933" marT="60967" marB="60967">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4EFEA"/>
                    </a:solidFill>
                  </a:tcPr>
                </a:tc>
                <a:extLst>
                  <a:ext uri="{0D108BD9-81ED-4DB2-BD59-A6C34878D82A}">
                    <a16:rowId xmlns:a16="http://schemas.microsoft.com/office/drawing/2014/main" val="10002"/>
                  </a:ext>
                </a:extLst>
              </a:tr>
              <a:tr h="517593">
                <a:tc rowSpan="2">
                  <a:txBody>
                    <a:bodyPr/>
                    <a:lstStyle/>
                    <a:p>
                      <a:pPr marL="0" lvl="0" indent="0" algn="l" rtl="0">
                        <a:lnSpc>
                          <a:spcPct val="115000"/>
                        </a:lnSpc>
                        <a:spcBef>
                          <a:spcPts val="0"/>
                        </a:spcBef>
                        <a:spcAft>
                          <a:spcPts val="0"/>
                        </a:spcAft>
                        <a:buNone/>
                      </a:pPr>
                      <a:r>
                        <a:rPr lang="zh-TW" altLang="en-US" sz="1400" b="1" dirty="0">
                          <a:solidFill>
                            <a:schemeClr val="tx1"/>
                          </a:solidFill>
                          <a:latin typeface="Microsoft JhengHei"/>
                          <a:ea typeface="Microsoft JhengHei"/>
                          <a:cs typeface="Microsoft JhengHei"/>
                          <a:sym typeface="Microsoft JhengHei"/>
                        </a:rPr>
                        <a:t>中資產</a:t>
                      </a:r>
                      <a:endParaRPr sz="1400" b="1" dirty="0">
                        <a:solidFill>
                          <a:schemeClr val="tx1"/>
                        </a:solidFill>
                        <a:latin typeface="Microsoft JhengHei"/>
                        <a:ea typeface="Microsoft JhengHei"/>
                        <a:cs typeface="Microsoft JhengHei"/>
                        <a:sym typeface="Microsoft JhengHei"/>
                      </a:endParaRPr>
                    </a:p>
                  </a:txBody>
                  <a:tcPr marL="121933" marR="121933" marT="60967" marB="60967">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E9DDD1"/>
                    </a:solidFill>
                  </a:tcPr>
                </a:tc>
                <a:tc>
                  <a:txBody>
                    <a:bodyPr/>
                    <a:lstStyle/>
                    <a:p>
                      <a:pPr marL="0" lvl="0" indent="0" algn="l" rtl="0">
                        <a:lnSpc>
                          <a:spcPct val="115000"/>
                        </a:lnSpc>
                        <a:spcBef>
                          <a:spcPts val="0"/>
                        </a:spcBef>
                        <a:spcAft>
                          <a:spcPts val="0"/>
                        </a:spcAft>
                        <a:buNone/>
                      </a:pPr>
                      <a:r>
                        <a:rPr lang="zh-TW" sz="1400" b="1">
                          <a:solidFill>
                            <a:schemeClr val="tx1"/>
                          </a:solidFill>
                        </a:rPr>
                        <a:t>Logistic Regression</a:t>
                      </a:r>
                      <a:endParaRPr sz="1400" b="1">
                        <a:solidFill>
                          <a:schemeClr val="tx1"/>
                        </a:solidFill>
                      </a:endParaRPr>
                    </a:p>
                  </a:txBody>
                  <a:tcPr marL="121933" marR="121933" marT="60967" marB="60967">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9DDD1"/>
                    </a:solidFill>
                  </a:tcPr>
                </a:tc>
                <a:tc>
                  <a:txBody>
                    <a:bodyPr/>
                    <a:lstStyle/>
                    <a:p>
                      <a:pPr marL="0" lvl="0" indent="0" algn="l" rtl="0">
                        <a:spcBef>
                          <a:spcPts val="0"/>
                        </a:spcBef>
                        <a:spcAft>
                          <a:spcPts val="0"/>
                        </a:spcAft>
                        <a:buNone/>
                      </a:pPr>
                      <a:r>
                        <a:rPr lang="zh-TW" sz="1400" b="1" dirty="0">
                          <a:solidFill>
                            <a:schemeClr val="tx1"/>
                          </a:solidFill>
                        </a:rPr>
                        <a:t>train: 0.7417</a:t>
                      </a:r>
                      <a:endParaRPr sz="1400" b="1" dirty="0">
                        <a:solidFill>
                          <a:schemeClr val="tx1"/>
                        </a:solidFill>
                      </a:endParaRPr>
                    </a:p>
                    <a:p>
                      <a:pPr marL="0" lvl="0" indent="0" algn="l" rtl="0">
                        <a:spcBef>
                          <a:spcPts val="0"/>
                        </a:spcBef>
                        <a:spcAft>
                          <a:spcPts val="0"/>
                        </a:spcAft>
                        <a:buNone/>
                      </a:pPr>
                      <a:r>
                        <a:rPr lang="zh-TW" sz="1400" b="1" dirty="0">
                          <a:solidFill>
                            <a:schemeClr val="tx1"/>
                          </a:solidFill>
                        </a:rPr>
                        <a:t>test: 0.7607</a:t>
                      </a:r>
                      <a:endParaRPr sz="1400" b="1" dirty="0">
                        <a:solidFill>
                          <a:schemeClr val="tx1"/>
                        </a:solidFill>
                      </a:endParaRPr>
                    </a:p>
                  </a:txBody>
                  <a:tcPr marL="121933" marR="121933" marT="60967" marB="60967">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9DDD1"/>
                    </a:solidFill>
                  </a:tcPr>
                </a:tc>
                <a:tc>
                  <a:txBody>
                    <a:bodyPr/>
                    <a:lstStyle/>
                    <a:p>
                      <a:pPr marL="0" lvl="0" indent="0" algn="l" rtl="0">
                        <a:spcBef>
                          <a:spcPts val="0"/>
                        </a:spcBef>
                        <a:spcAft>
                          <a:spcPts val="0"/>
                        </a:spcAft>
                        <a:buNone/>
                      </a:pPr>
                      <a:r>
                        <a:rPr lang="zh-TW" sz="1400" b="1">
                          <a:solidFill>
                            <a:schemeClr val="tx1"/>
                          </a:solidFill>
                        </a:rPr>
                        <a:t>train: 0.4470</a:t>
                      </a:r>
                      <a:endParaRPr sz="1400" b="1">
                        <a:solidFill>
                          <a:schemeClr val="tx1"/>
                        </a:solidFill>
                      </a:endParaRPr>
                    </a:p>
                    <a:p>
                      <a:pPr marL="0" lvl="0" indent="0" algn="l" rtl="0">
                        <a:spcBef>
                          <a:spcPts val="0"/>
                        </a:spcBef>
                        <a:spcAft>
                          <a:spcPts val="0"/>
                        </a:spcAft>
                        <a:buNone/>
                      </a:pPr>
                      <a:r>
                        <a:rPr lang="zh-TW" sz="1400" b="1">
                          <a:solidFill>
                            <a:schemeClr val="tx1"/>
                          </a:solidFill>
                        </a:rPr>
                        <a:t>test: 0.4330</a:t>
                      </a:r>
                      <a:endParaRPr sz="1400" b="1">
                        <a:solidFill>
                          <a:schemeClr val="tx1"/>
                        </a:solidFill>
                      </a:endParaRPr>
                    </a:p>
                  </a:txBody>
                  <a:tcPr marL="121933" marR="121933" marT="60967" marB="60967">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9DDD1"/>
                    </a:solidFill>
                  </a:tcPr>
                </a:tc>
                <a:extLst>
                  <a:ext uri="{0D108BD9-81ED-4DB2-BD59-A6C34878D82A}">
                    <a16:rowId xmlns:a16="http://schemas.microsoft.com/office/drawing/2014/main" val="10003"/>
                  </a:ext>
                </a:extLst>
              </a:tr>
              <a:tr h="517593">
                <a:tc vMerge="1">
                  <a:txBody>
                    <a:bodyPr/>
                    <a:lstStyle/>
                    <a:p>
                      <a:endParaRPr lang="zh-TW"/>
                    </a:p>
                  </a:txBody>
                  <a:tcPr/>
                </a:tc>
                <a:tc>
                  <a:txBody>
                    <a:bodyPr/>
                    <a:lstStyle/>
                    <a:p>
                      <a:pPr marL="0" lvl="0" indent="0" algn="l" rtl="0">
                        <a:lnSpc>
                          <a:spcPct val="115000"/>
                        </a:lnSpc>
                        <a:spcBef>
                          <a:spcPts val="0"/>
                        </a:spcBef>
                        <a:spcAft>
                          <a:spcPts val="0"/>
                        </a:spcAft>
                        <a:buNone/>
                      </a:pPr>
                      <a:r>
                        <a:rPr lang="zh-TW" sz="1400" b="1" dirty="0">
                          <a:solidFill>
                            <a:schemeClr val="tx1"/>
                          </a:solidFill>
                        </a:rPr>
                        <a:t>XGBoost</a:t>
                      </a:r>
                      <a:endParaRPr sz="1400" b="1" dirty="0">
                        <a:solidFill>
                          <a:schemeClr val="tx1"/>
                        </a:solidFill>
                      </a:endParaRPr>
                    </a:p>
                  </a:txBody>
                  <a:tcPr marL="121933" marR="121933" marT="60967" marB="60967">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4EFEA"/>
                    </a:solidFill>
                  </a:tcPr>
                </a:tc>
                <a:tc>
                  <a:txBody>
                    <a:bodyPr/>
                    <a:lstStyle/>
                    <a:p>
                      <a:pPr marL="0" lvl="0" indent="0" algn="l" rtl="0">
                        <a:spcBef>
                          <a:spcPts val="0"/>
                        </a:spcBef>
                        <a:spcAft>
                          <a:spcPts val="0"/>
                        </a:spcAft>
                        <a:buNone/>
                      </a:pPr>
                      <a:r>
                        <a:rPr lang="zh-TW" sz="1400" b="1" dirty="0">
                          <a:solidFill>
                            <a:schemeClr val="tx1"/>
                          </a:solidFill>
                        </a:rPr>
                        <a:t>train: 0.8543</a:t>
                      </a:r>
                      <a:endParaRPr sz="1400" b="1" dirty="0">
                        <a:solidFill>
                          <a:schemeClr val="tx1"/>
                        </a:solidFill>
                      </a:endParaRPr>
                    </a:p>
                    <a:p>
                      <a:pPr marL="0" lvl="0" indent="0" algn="l" rtl="0">
                        <a:spcBef>
                          <a:spcPts val="0"/>
                        </a:spcBef>
                        <a:spcAft>
                          <a:spcPts val="0"/>
                        </a:spcAft>
                        <a:buNone/>
                      </a:pPr>
                      <a:r>
                        <a:rPr lang="zh-TW" sz="1400" b="1" dirty="0">
                          <a:solidFill>
                            <a:schemeClr val="tx1"/>
                          </a:solidFill>
                        </a:rPr>
                        <a:t>test: 0.5405</a:t>
                      </a:r>
                      <a:endParaRPr sz="1400" b="1" dirty="0">
                        <a:solidFill>
                          <a:schemeClr val="tx1"/>
                        </a:solidFill>
                      </a:endParaRPr>
                    </a:p>
                  </a:txBody>
                  <a:tcPr marL="121933" marR="121933" marT="60967" marB="60967">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4EFEA"/>
                    </a:solidFill>
                  </a:tcPr>
                </a:tc>
                <a:tc>
                  <a:txBody>
                    <a:bodyPr/>
                    <a:lstStyle/>
                    <a:p>
                      <a:pPr marL="0" lvl="0" indent="0" algn="l" rtl="0">
                        <a:spcBef>
                          <a:spcPts val="0"/>
                        </a:spcBef>
                        <a:spcAft>
                          <a:spcPts val="0"/>
                        </a:spcAft>
                        <a:buNone/>
                      </a:pPr>
                      <a:r>
                        <a:rPr lang="zh-TW" sz="1400" b="1" dirty="0">
                          <a:solidFill>
                            <a:schemeClr val="tx1"/>
                          </a:solidFill>
                        </a:rPr>
                        <a:t>train: 0.7927</a:t>
                      </a:r>
                      <a:endParaRPr sz="1400" b="1" dirty="0">
                        <a:solidFill>
                          <a:schemeClr val="tx1"/>
                        </a:solidFill>
                      </a:endParaRPr>
                    </a:p>
                    <a:p>
                      <a:pPr marL="0" lvl="0" indent="0" algn="l" rtl="0">
                        <a:spcBef>
                          <a:spcPts val="0"/>
                        </a:spcBef>
                        <a:spcAft>
                          <a:spcPts val="0"/>
                        </a:spcAft>
                        <a:buNone/>
                      </a:pPr>
                      <a:r>
                        <a:rPr lang="zh-TW" sz="1400" b="1" dirty="0">
                          <a:solidFill>
                            <a:schemeClr val="tx1"/>
                          </a:solidFill>
                        </a:rPr>
                        <a:t>test: 0.4325</a:t>
                      </a:r>
                      <a:endParaRPr sz="1400" b="1" dirty="0">
                        <a:solidFill>
                          <a:schemeClr val="tx1"/>
                        </a:solidFill>
                      </a:endParaRPr>
                    </a:p>
                  </a:txBody>
                  <a:tcPr marL="121933" marR="121933" marT="60967" marB="60967">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4EFEA"/>
                    </a:solidFill>
                  </a:tcPr>
                </a:tc>
                <a:extLst>
                  <a:ext uri="{0D108BD9-81ED-4DB2-BD59-A6C34878D82A}">
                    <a16:rowId xmlns:a16="http://schemas.microsoft.com/office/drawing/2014/main" val="10004"/>
                  </a:ext>
                </a:extLst>
              </a:tr>
              <a:tr h="517593">
                <a:tc rowSpan="2">
                  <a:txBody>
                    <a:bodyPr/>
                    <a:lstStyle/>
                    <a:p>
                      <a:pPr marL="0" lvl="0" indent="0" algn="l" rtl="0">
                        <a:lnSpc>
                          <a:spcPct val="115000"/>
                        </a:lnSpc>
                        <a:spcBef>
                          <a:spcPts val="0"/>
                        </a:spcBef>
                        <a:spcAft>
                          <a:spcPts val="0"/>
                        </a:spcAft>
                        <a:buNone/>
                      </a:pPr>
                      <a:r>
                        <a:rPr lang="zh-TW" altLang="en-US" sz="1400" dirty="0">
                          <a:latin typeface="Microsoft JhengHei"/>
                          <a:ea typeface="Microsoft JhengHei"/>
                          <a:cs typeface="Microsoft JhengHei"/>
                          <a:sym typeface="Microsoft JhengHei"/>
                        </a:rPr>
                        <a:t>高資產</a:t>
                      </a:r>
                      <a:endParaRPr sz="1400" dirty="0">
                        <a:latin typeface="Microsoft JhengHei"/>
                        <a:ea typeface="Microsoft JhengHei"/>
                        <a:cs typeface="Microsoft JhengHei"/>
                        <a:sym typeface="Microsoft JhengHei"/>
                      </a:endParaRPr>
                    </a:p>
                  </a:txBody>
                  <a:tcPr marL="121933" marR="121933" marT="60967" marB="60967">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E9DDD1"/>
                    </a:solidFill>
                  </a:tcPr>
                </a:tc>
                <a:tc>
                  <a:txBody>
                    <a:bodyPr/>
                    <a:lstStyle/>
                    <a:p>
                      <a:pPr marL="0" lvl="0" indent="0" algn="l" rtl="0">
                        <a:lnSpc>
                          <a:spcPct val="115000"/>
                        </a:lnSpc>
                        <a:spcBef>
                          <a:spcPts val="0"/>
                        </a:spcBef>
                        <a:spcAft>
                          <a:spcPts val="0"/>
                        </a:spcAft>
                        <a:buNone/>
                      </a:pPr>
                      <a:r>
                        <a:rPr lang="zh-TW" sz="1400"/>
                        <a:t>Logistic Regression</a:t>
                      </a:r>
                      <a:endParaRPr sz="1400"/>
                    </a:p>
                  </a:txBody>
                  <a:tcPr marL="121933" marR="121933" marT="60967" marB="60967">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9DDD1"/>
                    </a:solidFill>
                  </a:tcPr>
                </a:tc>
                <a:tc>
                  <a:txBody>
                    <a:bodyPr/>
                    <a:lstStyle/>
                    <a:p>
                      <a:pPr marL="0" lvl="0" indent="0" algn="l" rtl="0">
                        <a:spcBef>
                          <a:spcPts val="0"/>
                        </a:spcBef>
                        <a:spcAft>
                          <a:spcPts val="0"/>
                        </a:spcAft>
                        <a:buNone/>
                      </a:pPr>
                      <a:r>
                        <a:rPr lang="zh-TW" sz="1400" dirty="0">
                          <a:solidFill>
                            <a:schemeClr val="dk1"/>
                          </a:solidFill>
                        </a:rPr>
                        <a:t>train: 0.6146</a:t>
                      </a:r>
                      <a:endParaRPr sz="1400" dirty="0">
                        <a:solidFill>
                          <a:schemeClr val="dk1"/>
                        </a:solidFill>
                      </a:endParaRPr>
                    </a:p>
                    <a:p>
                      <a:pPr marL="0" lvl="0" indent="0" algn="l" rtl="0">
                        <a:spcBef>
                          <a:spcPts val="0"/>
                        </a:spcBef>
                        <a:spcAft>
                          <a:spcPts val="0"/>
                        </a:spcAft>
                        <a:buNone/>
                      </a:pPr>
                      <a:r>
                        <a:rPr lang="zh-TW" sz="1400" dirty="0">
                          <a:solidFill>
                            <a:schemeClr val="dk1"/>
                          </a:solidFill>
                        </a:rPr>
                        <a:t>test: 0.5355</a:t>
                      </a:r>
                      <a:endParaRPr sz="1400" dirty="0">
                        <a:solidFill>
                          <a:schemeClr val="dk1"/>
                        </a:solidFill>
                      </a:endParaRPr>
                    </a:p>
                  </a:txBody>
                  <a:tcPr marL="121933" marR="121933" marT="60967" marB="60967">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9DDD1"/>
                    </a:solidFill>
                  </a:tcPr>
                </a:tc>
                <a:tc>
                  <a:txBody>
                    <a:bodyPr/>
                    <a:lstStyle/>
                    <a:p>
                      <a:pPr marL="0" lvl="0" indent="0" algn="l" rtl="0">
                        <a:spcBef>
                          <a:spcPts val="0"/>
                        </a:spcBef>
                        <a:spcAft>
                          <a:spcPts val="0"/>
                        </a:spcAft>
                        <a:buNone/>
                      </a:pPr>
                      <a:r>
                        <a:rPr lang="zh-TW" sz="1400">
                          <a:solidFill>
                            <a:schemeClr val="dk1"/>
                          </a:solidFill>
                        </a:rPr>
                        <a:t>train: 0.5974</a:t>
                      </a:r>
                      <a:endParaRPr sz="1400">
                        <a:solidFill>
                          <a:schemeClr val="dk1"/>
                        </a:solidFill>
                      </a:endParaRPr>
                    </a:p>
                    <a:p>
                      <a:pPr marL="0" lvl="0" indent="0" algn="l" rtl="0">
                        <a:spcBef>
                          <a:spcPts val="0"/>
                        </a:spcBef>
                        <a:spcAft>
                          <a:spcPts val="0"/>
                        </a:spcAft>
                        <a:buNone/>
                      </a:pPr>
                      <a:r>
                        <a:rPr lang="zh-TW" sz="1400">
                          <a:solidFill>
                            <a:schemeClr val="dk1"/>
                          </a:solidFill>
                        </a:rPr>
                        <a:t>test: 0.5297</a:t>
                      </a:r>
                      <a:endParaRPr sz="1400">
                        <a:solidFill>
                          <a:schemeClr val="dk1"/>
                        </a:solidFill>
                      </a:endParaRPr>
                    </a:p>
                  </a:txBody>
                  <a:tcPr marL="121933" marR="121933" marT="60967" marB="60967">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9DDD1"/>
                    </a:solidFill>
                  </a:tcPr>
                </a:tc>
                <a:extLst>
                  <a:ext uri="{0D108BD9-81ED-4DB2-BD59-A6C34878D82A}">
                    <a16:rowId xmlns:a16="http://schemas.microsoft.com/office/drawing/2014/main" val="10005"/>
                  </a:ext>
                </a:extLst>
              </a:tr>
              <a:tr h="517593">
                <a:tc vMerge="1">
                  <a:txBody>
                    <a:bodyPr/>
                    <a:lstStyle/>
                    <a:p>
                      <a:endParaRPr lang="zh-TW"/>
                    </a:p>
                  </a:txBody>
                  <a:tcPr/>
                </a:tc>
                <a:tc>
                  <a:txBody>
                    <a:bodyPr/>
                    <a:lstStyle/>
                    <a:p>
                      <a:pPr marL="0" lvl="0" indent="0" algn="l" rtl="0">
                        <a:lnSpc>
                          <a:spcPct val="115000"/>
                        </a:lnSpc>
                        <a:spcBef>
                          <a:spcPts val="0"/>
                        </a:spcBef>
                        <a:spcAft>
                          <a:spcPts val="0"/>
                        </a:spcAft>
                        <a:buNone/>
                      </a:pPr>
                      <a:r>
                        <a:rPr lang="zh-TW" sz="1400" dirty="0"/>
                        <a:t>XGBoost</a:t>
                      </a:r>
                      <a:endParaRPr sz="1400" dirty="0"/>
                    </a:p>
                  </a:txBody>
                  <a:tcPr marL="121933" marR="121933" marT="60967" marB="60967">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4EFEA"/>
                    </a:solidFill>
                  </a:tcPr>
                </a:tc>
                <a:tc>
                  <a:txBody>
                    <a:bodyPr/>
                    <a:lstStyle/>
                    <a:p>
                      <a:pPr marL="0" lvl="0" indent="0" algn="l" rtl="0">
                        <a:spcBef>
                          <a:spcPts val="0"/>
                        </a:spcBef>
                        <a:spcAft>
                          <a:spcPts val="0"/>
                        </a:spcAft>
                        <a:buNone/>
                      </a:pPr>
                      <a:r>
                        <a:rPr lang="zh-TW" sz="1400" dirty="0">
                          <a:solidFill>
                            <a:schemeClr val="dk1"/>
                          </a:solidFill>
                        </a:rPr>
                        <a:t>train: 0.9484</a:t>
                      </a:r>
                      <a:endParaRPr sz="1400" dirty="0">
                        <a:solidFill>
                          <a:schemeClr val="dk1"/>
                        </a:solidFill>
                      </a:endParaRPr>
                    </a:p>
                    <a:p>
                      <a:pPr marL="0" lvl="0" indent="0" algn="l" rtl="0">
                        <a:spcBef>
                          <a:spcPts val="0"/>
                        </a:spcBef>
                        <a:spcAft>
                          <a:spcPts val="0"/>
                        </a:spcAft>
                        <a:buNone/>
                      </a:pPr>
                      <a:r>
                        <a:rPr lang="zh-TW" sz="1400" dirty="0">
                          <a:solidFill>
                            <a:schemeClr val="dk1"/>
                          </a:solidFill>
                        </a:rPr>
                        <a:t>test: 0.4830</a:t>
                      </a:r>
                      <a:endParaRPr sz="1400" dirty="0">
                        <a:solidFill>
                          <a:schemeClr val="dk1"/>
                        </a:solidFill>
                      </a:endParaRPr>
                    </a:p>
                  </a:txBody>
                  <a:tcPr marL="121933" marR="121933" marT="60967" marB="60967">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4EFEA"/>
                    </a:solidFill>
                  </a:tcPr>
                </a:tc>
                <a:tc>
                  <a:txBody>
                    <a:bodyPr/>
                    <a:lstStyle/>
                    <a:p>
                      <a:pPr marL="0" lvl="0" indent="0" algn="l" rtl="0">
                        <a:spcBef>
                          <a:spcPts val="0"/>
                        </a:spcBef>
                        <a:spcAft>
                          <a:spcPts val="0"/>
                        </a:spcAft>
                        <a:buNone/>
                      </a:pPr>
                      <a:r>
                        <a:rPr lang="zh-TW" sz="1400" dirty="0">
                          <a:solidFill>
                            <a:schemeClr val="dk1"/>
                          </a:solidFill>
                        </a:rPr>
                        <a:t>train: 0.9476</a:t>
                      </a:r>
                      <a:endParaRPr sz="1400" dirty="0">
                        <a:solidFill>
                          <a:schemeClr val="dk1"/>
                        </a:solidFill>
                      </a:endParaRPr>
                    </a:p>
                    <a:p>
                      <a:pPr marL="0" lvl="0" indent="0" algn="l" rtl="0">
                        <a:spcBef>
                          <a:spcPts val="0"/>
                        </a:spcBef>
                        <a:spcAft>
                          <a:spcPts val="0"/>
                        </a:spcAft>
                        <a:buNone/>
                      </a:pPr>
                      <a:r>
                        <a:rPr lang="zh-TW" sz="1400" dirty="0">
                          <a:solidFill>
                            <a:schemeClr val="dk1"/>
                          </a:solidFill>
                        </a:rPr>
                        <a:t>test: 0.4751</a:t>
                      </a:r>
                      <a:endParaRPr sz="1400" dirty="0">
                        <a:solidFill>
                          <a:schemeClr val="dk1"/>
                        </a:solidFill>
                      </a:endParaRPr>
                    </a:p>
                  </a:txBody>
                  <a:tcPr marL="121933" marR="121933" marT="60967" marB="60967">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4EFEA"/>
                    </a:solidFill>
                  </a:tcPr>
                </a:tc>
                <a:extLst>
                  <a:ext uri="{0D108BD9-81ED-4DB2-BD59-A6C34878D82A}">
                    <a16:rowId xmlns:a16="http://schemas.microsoft.com/office/drawing/2014/main" val="10006"/>
                  </a:ext>
                </a:extLst>
              </a:tr>
              <a:tr h="517593">
                <a:tc rowSpan="2">
                  <a:txBody>
                    <a:bodyPr/>
                    <a:lstStyle/>
                    <a:p>
                      <a:pPr marL="0" lvl="0" indent="0" algn="l" rtl="0">
                        <a:lnSpc>
                          <a:spcPct val="115000"/>
                        </a:lnSpc>
                        <a:spcBef>
                          <a:spcPts val="0"/>
                        </a:spcBef>
                        <a:spcAft>
                          <a:spcPts val="0"/>
                        </a:spcAft>
                        <a:buNone/>
                      </a:pPr>
                      <a:r>
                        <a:rPr lang="zh-TW" altLang="en-US" sz="1400" dirty="0">
                          <a:latin typeface="Microsoft JhengHei"/>
                          <a:ea typeface="Microsoft JhengHei"/>
                          <a:cs typeface="Microsoft JhengHei"/>
                          <a:sym typeface="Microsoft JhengHei"/>
                        </a:rPr>
                        <a:t>超高資產</a:t>
                      </a:r>
                      <a:endParaRPr sz="1400" dirty="0">
                        <a:latin typeface="Microsoft JhengHei"/>
                        <a:ea typeface="Microsoft JhengHei"/>
                        <a:cs typeface="Microsoft JhengHei"/>
                        <a:sym typeface="Microsoft JhengHei"/>
                      </a:endParaRPr>
                    </a:p>
                  </a:txBody>
                  <a:tcPr marL="121933" marR="121933" marT="60967" marB="60967">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9DDD1"/>
                    </a:solidFill>
                  </a:tcPr>
                </a:tc>
                <a:tc>
                  <a:txBody>
                    <a:bodyPr/>
                    <a:lstStyle/>
                    <a:p>
                      <a:pPr marL="0" lvl="0" indent="0" algn="l" rtl="0">
                        <a:lnSpc>
                          <a:spcPct val="115000"/>
                        </a:lnSpc>
                        <a:spcBef>
                          <a:spcPts val="0"/>
                        </a:spcBef>
                        <a:spcAft>
                          <a:spcPts val="0"/>
                        </a:spcAft>
                        <a:buNone/>
                      </a:pPr>
                      <a:r>
                        <a:rPr lang="zh-TW" sz="1400"/>
                        <a:t>Logistic Regression</a:t>
                      </a:r>
                      <a:endParaRPr sz="1400"/>
                    </a:p>
                  </a:txBody>
                  <a:tcPr marL="121933" marR="121933" marT="60967" marB="60967">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9DDD1"/>
                    </a:solidFill>
                  </a:tcPr>
                </a:tc>
                <a:tc>
                  <a:txBody>
                    <a:bodyPr/>
                    <a:lstStyle/>
                    <a:p>
                      <a:pPr marL="0" lvl="0" indent="0" algn="l" rtl="0">
                        <a:spcBef>
                          <a:spcPts val="0"/>
                        </a:spcBef>
                        <a:spcAft>
                          <a:spcPts val="0"/>
                        </a:spcAft>
                        <a:buNone/>
                      </a:pPr>
                      <a:r>
                        <a:rPr lang="zh-TW" sz="1400"/>
                        <a:t>train: 0.6188</a:t>
                      </a:r>
                      <a:endParaRPr sz="1400"/>
                    </a:p>
                    <a:p>
                      <a:pPr marL="0" lvl="0" indent="0" algn="l" rtl="0">
                        <a:spcBef>
                          <a:spcPts val="0"/>
                        </a:spcBef>
                        <a:spcAft>
                          <a:spcPts val="0"/>
                        </a:spcAft>
                        <a:buNone/>
                      </a:pPr>
                      <a:r>
                        <a:rPr lang="zh-TW" sz="1400"/>
                        <a:t>test: 0.5204</a:t>
                      </a:r>
                      <a:endParaRPr sz="1400"/>
                    </a:p>
                  </a:txBody>
                  <a:tcPr marL="121933" marR="121933" marT="60967" marB="60967">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9DDD1"/>
                    </a:solidFill>
                  </a:tcPr>
                </a:tc>
                <a:tc>
                  <a:txBody>
                    <a:bodyPr/>
                    <a:lstStyle/>
                    <a:p>
                      <a:pPr marL="0" lvl="0" indent="0" algn="l" rtl="0">
                        <a:spcBef>
                          <a:spcPts val="0"/>
                        </a:spcBef>
                        <a:spcAft>
                          <a:spcPts val="0"/>
                        </a:spcAft>
                        <a:buNone/>
                      </a:pPr>
                      <a:r>
                        <a:rPr lang="zh-TW" sz="1400"/>
                        <a:t>train: 0.6093</a:t>
                      </a:r>
                      <a:endParaRPr sz="1400"/>
                    </a:p>
                    <a:p>
                      <a:pPr marL="0" lvl="0" indent="0" algn="l" rtl="0">
                        <a:spcBef>
                          <a:spcPts val="0"/>
                        </a:spcBef>
                        <a:spcAft>
                          <a:spcPts val="0"/>
                        </a:spcAft>
                        <a:buNone/>
                      </a:pPr>
                      <a:r>
                        <a:rPr lang="zh-TW" sz="1400"/>
                        <a:t>test: 0.5185</a:t>
                      </a:r>
                      <a:endParaRPr sz="1400">
                        <a:solidFill>
                          <a:schemeClr val="dk1"/>
                        </a:solidFill>
                      </a:endParaRPr>
                    </a:p>
                  </a:txBody>
                  <a:tcPr marL="121933" marR="121933" marT="60967" marB="60967">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9DDD1"/>
                    </a:solidFill>
                  </a:tcPr>
                </a:tc>
                <a:extLst>
                  <a:ext uri="{0D108BD9-81ED-4DB2-BD59-A6C34878D82A}">
                    <a16:rowId xmlns:a16="http://schemas.microsoft.com/office/drawing/2014/main" val="10007"/>
                  </a:ext>
                </a:extLst>
              </a:tr>
              <a:tr h="517593">
                <a:tc vMerge="1">
                  <a:txBody>
                    <a:bodyPr/>
                    <a:lstStyle/>
                    <a:p>
                      <a:endParaRPr lang="zh-TW"/>
                    </a:p>
                  </a:txBody>
                  <a:tcPr/>
                </a:tc>
                <a:tc>
                  <a:txBody>
                    <a:bodyPr/>
                    <a:lstStyle/>
                    <a:p>
                      <a:pPr marL="0" lvl="0" indent="0" algn="l" rtl="0">
                        <a:lnSpc>
                          <a:spcPct val="115000"/>
                        </a:lnSpc>
                        <a:spcBef>
                          <a:spcPts val="0"/>
                        </a:spcBef>
                        <a:spcAft>
                          <a:spcPts val="0"/>
                        </a:spcAft>
                        <a:buNone/>
                      </a:pPr>
                      <a:r>
                        <a:rPr lang="zh-TW" sz="1400" dirty="0"/>
                        <a:t>XGBoost</a:t>
                      </a:r>
                      <a:endParaRPr sz="1400" dirty="0"/>
                    </a:p>
                  </a:txBody>
                  <a:tcPr marL="121933" marR="121933" marT="60967" marB="60967">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F4EFEA"/>
                    </a:solidFill>
                  </a:tcPr>
                </a:tc>
                <a:tc>
                  <a:txBody>
                    <a:bodyPr/>
                    <a:lstStyle/>
                    <a:p>
                      <a:pPr marL="0" lvl="0" indent="0" algn="l" rtl="0">
                        <a:spcBef>
                          <a:spcPts val="0"/>
                        </a:spcBef>
                        <a:spcAft>
                          <a:spcPts val="0"/>
                        </a:spcAft>
                        <a:buNone/>
                      </a:pPr>
                      <a:r>
                        <a:rPr lang="zh-TW" sz="1400" dirty="0"/>
                        <a:t>train: 0.9564</a:t>
                      </a:r>
                      <a:endParaRPr sz="1400" dirty="0"/>
                    </a:p>
                    <a:p>
                      <a:pPr marL="0" lvl="0" indent="0" algn="l" rtl="0">
                        <a:spcBef>
                          <a:spcPts val="0"/>
                        </a:spcBef>
                        <a:spcAft>
                          <a:spcPts val="0"/>
                        </a:spcAft>
                        <a:buNone/>
                      </a:pPr>
                      <a:r>
                        <a:rPr lang="zh-TW" sz="1400" dirty="0"/>
                        <a:t>test: 0.5251</a:t>
                      </a:r>
                      <a:endParaRPr sz="1400" dirty="0"/>
                    </a:p>
                  </a:txBody>
                  <a:tcPr marL="121933" marR="121933" marT="60967" marB="60967">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F4EFEA"/>
                    </a:solidFill>
                  </a:tcPr>
                </a:tc>
                <a:tc>
                  <a:txBody>
                    <a:bodyPr/>
                    <a:lstStyle/>
                    <a:p>
                      <a:pPr marL="0" lvl="0" indent="0" algn="l" rtl="0">
                        <a:spcBef>
                          <a:spcPts val="0"/>
                        </a:spcBef>
                        <a:spcAft>
                          <a:spcPts val="0"/>
                        </a:spcAft>
                        <a:buNone/>
                      </a:pPr>
                      <a:r>
                        <a:rPr lang="zh-TW" sz="1400" dirty="0"/>
                        <a:t>train: 0.9559</a:t>
                      </a:r>
                      <a:endParaRPr sz="1400" dirty="0"/>
                    </a:p>
                    <a:p>
                      <a:pPr marL="0" lvl="0" indent="0" algn="l" rtl="0">
                        <a:spcBef>
                          <a:spcPts val="0"/>
                        </a:spcBef>
                        <a:spcAft>
                          <a:spcPts val="0"/>
                        </a:spcAft>
                        <a:buNone/>
                      </a:pPr>
                      <a:r>
                        <a:rPr lang="zh-TW" sz="1400" dirty="0"/>
                        <a:t>test: 0.5174</a:t>
                      </a:r>
                      <a:endParaRPr sz="1400" dirty="0">
                        <a:solidFill>
                          <a:schemeClr val="dk1"/>
                        </a:solidFill>
                      </a:endParaRPr>
                    </a:p>
                  </a:txBody>
                  <a:tcPr marL="121933" marR="121933" marT="60967" marB="60967">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F4EFEA"/>
                    </a:solidFill>
                  </a:tcPr>
                </a:tc>
                <a:extLst>
                  <a:ext uri="{0D108BD9-81ED-4DB2-BD59-A6C34878D82A}">
                    <a16:rowId xmlns:a16="http://schemas.microsoft.com/office/drawing/2014/main" val="10008"/>
                  </a:ext>
                </a:extLst>
              </a:tr>
            </a:tbl>
          </a:graphicData>
        </a:graphic>
      </p:graphicFrame>
      <p:sp>
        <p:nvSpPr>
          <p:cNvPr id="11" name="Google Shape;245;p40">
            <a:extLst>
              <a:ext uri="{FF2B5EF4-FFF2-40B4-BE49-F238E27FC236}">
                <a16:creationId xmlns:a16="http://schemas.microsoft.com/office/drawing/2014/main" id="{506CF14B-3481-C169-BEC3-B71EDE532E99}"/>
              </a:ext>
            </a:extLst>
          </p:cNvPr>
          <p:cNvSpPr txBox="1">
            <a:spLocks/>
          </p:cNvSpPr>
          <p:nvPr/>
        </p:nvSpPr>
        <p:spPr>
          <a:xfrm>
            <a:off x="151174" y="2305004"/>
            <a:ext cx="5012250" cy="1123996"/>
          </a:xfrm>
          <a:prstGeom prst="rect">
            <a:avLst/>
          </a:prstGeom>
        </p:spPr>
        <p:txBody>
          <a:bodyPr spcFirstLastPara="1" vert="horz" wrap="square" lIns="121900" tIns="121900" rIns="121900" bIns="121900" rtlCol="0" anchor="ctr" anchorCtr="0">
            <a:noAutofit/>
          </a:bodyPr>
          <a:lst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icrosoft JhengHei UI" panose="020B0604030504040204" pitchFamily="34" charset="-120"/>
                <a:ea typeface="Microsoft JhengHei UI" panose="020B0604030504040204" pitchFamily="34" charset="-120"/>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icrosoft JhengHei UI" panose="020B0604030504040204" pitchFamily="34" charset="-120"/>
                <a:ea typeface="Microsoft JhengHei UI" panose="020B0604030504040204" pitchFamily="34" charset="-120"/>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icrosoft JhengHei UI" panose="020B0604030504040204" pitchFamily="34" charset="-120"/>
                <a:ea typeface="Microsoft JhengHei UI" panose="020B0604030504040204" pitchFamily="34" charset="-120"/>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icrosoft JhengHei UI" panose="020B0604030504040204" pitchFamily="34" charset="-120"/>
                <a:ea typeface="Microsoft JhengHei UI" panose="020B0604030504040204" pitchFamily="34" charset="-120"/>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icrosoft JhengHei UI" panose="020B0604030504040204" pitchFamily="34" charset="-120"/>
                <a:ea typeface="Microsoft JhengHei UI" panose="020B0604030504040204" pitchFamily="34" charset="-12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Font typeface="Arial" panose="020B0604020202020204" pitchFamily="34" charset="0"/>
              <a:buNone/>
            </a:pPr>
            <a:r>
              <a:rPr lang="zh-TW" altLang="en-US" sz="1400" dirty="0">
                <a:solidFill>
                  <a:schemeClr val="dk1"/>
                </a:solidFill>
              </a:rPr>
              <a:t>在分類任務中，可以發現中資產的實驗結果相較於其他三個資產能獲取更好的成績，尤其是在</a:t>
            </a:r>
            <a:r>
              <a:rPr lang="en-US" altLang="zh-TW" sz="1400" dirty="0">
                <a:solidFill>
                  <a:schemeClr val="dk1"/>
                </a:solidFill>
              </a:rPr>
              <a:t>Logistic Regression</a:t>
            </a:r>
            <a:r>
              <a:rPr lang="zh-TW" altLang="en-US" sz="1400" dirty="0">
                <a:solidFill>
                  <a:schemeClr val="dk1"/>
                </a:solidFill>
              </a:rPr>
              <a:t>的實驗中，不管在測試集還是訓練集都有這不錯的成績</a:t>
            </a:r>
          </a:p>
        </p:txBody>
      </p:sp>
    </p:spTree>
    <p:extLst>
      <p:ext uri="{BB962C8B-B14F-4D97-AF65-F5344CB8AC3E}">
        <p14:creationId xmlns:p14="http://schemas.microsoft.com/office/powerpoint/2010/main" val="37791262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6" name="矩形 5">
            <a:extLst>
              <a:ext uri="{FF2B5EF4-FFF2-40B4-BE49-F238E27FC236}">
                <a16:creationId xmlns:a16="http://schemas.microsoft.com/office/drawing/2014/main" id="{77362368-00E9-2553-F0CA-D5E3117B17D4}"/>
              </a:ext>
            </a:extLst>
          </p:cNvPr>
          <p:cNvSpPr/>
          <p:nvPr/>
        </p:nvSpPr>
        <p:spPr>
          <a:xfrm>
            <a:off x="-38795" y="1725855"/>
            <a:ext cx="12230795" cy="411658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1" name="Google Shape;251;p41"/>
          <p:cNvSpPr txBox="1"/>
          <p:nvPr/>
        </p:nvSpPr>
        <p:spPr>
          <a:xfrm>
            <a:off x="2612600" y="592701"/>
            <a:ext cx="6966800" cy="812490"/>
          </a:xfrm>
          <a:prstGeom prst="rect">
            <a:avLst/>
          </a:prstGeom>
          <a:noFill/>
          <a:ln>
            <a:noFill/>
          </a:ln>
        </p:spPr>
        <p:txBody>
          <a:bodyPr spcFirstLastPara="1" wrap="square" lIns="121900" tIns="121900" rIns="121900" bIns="121900" anchor="t" anchorCtr="0">
            <a:spAutoFit/>
          </a:bodyPr>
          <a:lstStyle/>
          <a:p>
            <a:pPr algn="ctr">
              <a:lnSpc>
                <a:spcPct val="115000"/>
              </a:lnSpc>
            </a:pPr>
            <a:r>
              <a:rPr lang="zh-TW" altLang="en-US" sz="3200" b="1" dirty="0">
                <a:latin typeface="Microsoft JhengHei UI" panose="020B0604030504040204" pitchFamily="34" charset="-120"/>
                <a:ea typeface="Microsoft JhengHei UI" panose="020B0604030504040204" pitchFamily="34" charset="-120"/>
              </a:rPr>
              <a:t>結論</a:t>
            </a:r>
            <a:endParaRPr sz="3200" b="1" dirty="0">
              <a:solidFill>
                <a:srgbClr val="C19859"/>
              </a:solidFill>
              <a:latin typeface="Microsoft JhengHei UI" panose="020B0604030504040204" pitchFamily="34" charset="-120"/>
              <a:ea typeface="Microsoft JhengHei UI" panose="020B0604030504040204" pitchFamily="34" charset="-120"/>
            </a:endParaRPr>
          </a:p>
        </p:txBody>
      </p:sp>
      <p:sp>
        <p:nvSpPr>
          <p:cNvPr id="252" name="Google Shape;252;p41"/>
          <p:cNvSpPr txBox="1">
            <a:spLocks noGrp="1"/>
          </p:cNvSpPr>
          <p:nvPr>
            <p:ph type="body" idx="4294967295"/>
          </p:nvPr>
        </p:nvSpPr>
        <p:spPr>
          <a:xfrm>
            <a:off x="335905" y="1725855"/>
            <a:ext cx="11360800" cy="3158400"/>
          </a:xfrm>
          <a:prstGeom prst="rect">
            <a:avLst/>
          </a:prstGeom>
        </p:spPr>
        <p:txBody>
          <a:bodyPr spcFirstLastPara="1" vert="horz" wrap="square" lIns="121900" tIns="121900" rIns="121900" bIns="121900" rtlCol="0" anchor="t" anchorCtr="0">
            <a:noAutofit/>
          </a:bodyPr>
          <a:lstStyle/>
          <a:p>
            <a:pPr marL="609585" indent="-423323">
              <a:lnSpc>
                <a:spcPct val="200000"/>
              </a:lnSpc>
              <a:spcBef>
                <a:spcPts val="0"/>
              </a:spcBef>
              <a:buClr>
                <a:schemeClr val="dk1"/>
              </a:buClr>
              <a:buSzPts val="1400"/>
              <a:buAutoNum type="arabicPeriod"/>
            </a:pPr>
            <a:r>
              <a:rPr lang="zh-TW" altLang="en-US" sz="1867" dirty="0">
                <a:solidFill>
                  <a:schemeClr val="dk1"/>
                </a:solidFill>
              </a:rPr>
              <a:t>加入淨值的資料對模型預測效果並沒有較好的幫助，但若我們對於基金名稱的處理能有更嚴謹的方式，或許可以帶來更好的效果</a:t>
            </a:r>
            <a:endParaRPr sz="1867" dirty="0">
              <a:solidFill>
                <a:schemeClr val="dk1"/>
              </a:solidFill>
            </a:endParaRPr>
          </a:p>
          <a:p>
            <a:pPr marL="609585" indent="-423323">
              <a:lnSpc>
                <a:spcPct val="200000"/>
              </a:lnSpc>
              <a:spcBef>
                <a:spcPts val="0"/>
              </a:spcBef>
              <a:buClr>
                <a:schemeClr val="dk1"/>
              </a:buClr>
              <a:buSzPts val="1400"/>
              <a:buAutoNum type="arabicPeriod"/>
            </a:pPr>
            <a:r>
              <a:rPr lang="zh-TW" altLang="en-US" sz="1867" dirty="0">
                <a:solidFill>
                  <a:schemeClr val="dk1"/>
                </a:solidFill>
              </a:rPr>
              <a:t>從新聞熱度中所取得而來的情緒分數確實有助於基金趨勢的預測</a:t>
            </a:r>
            <a:endParaRPr sz="1867" dirty="0">
              <a:solidFill>
                <a:schemeClr val="dk1"/>
              </a:solidFill>
            </a:endParaRPr>
          </a:p>
          <a:p>
            <a:pPr marL="609585" indent="-423323">
              <a:lnSpc>
                <a:spcPct val="200000"/>
              </a:lnSpc>
              <a:spcBef>
                <a:spcPts val="0"/>
              </a:spcBef>
              <a:buClr>
                <a:schemeClr val="dk1"/>
              </a:buClr>
              <a:buSzPts val="1400"/>
              <a:buAutoNum type="arabicPeriod"/>
            </a:pPr>
            <a:r>
              <a:rPr lang="zh-TW" altLang="en-US" sz="1867" dirty="0">
                <a:solidFill>
                  <a:schemeClr val="dk1"/>
                </a:solidFill>
              </a:rPr>
              <a:t>以專題所取得的資料來說，進行基金趨勢的金額預測相較而言較困難，若資料時間區段能夠拉長或許可以得到更佳的效果</a:t>
            </a:r>
            <a:endParaRPr sz="1867" dirty="0">
              <a:solidFill>
                <a:schemeClr val="dk1"/>
              </a:solidFill>
            </a:endParaRPr>
          </a:p>
        </p:txBody>
      </p:sp>
      <p:sp>
        <p:nvSpPr>
          <p:cNvPr id="2" name="投影片編號版面配置區 1">
            <a:extLst>
              <a:ext uri="{FF2B5EF4-FFF2-40B4-BE49-F238E27FC236}">
                <a16:creationId xmlns:a16="http://schemas.microsoft.com/office/drawing/2014/main" id="{9514DA0B-34CB-D45D-5039-04E6840A2A39}"/>
              </a:ext>
            </a:extLst>
          </p:cNvPr>
          <p:cNvSpPr>
            <a:spLocks noGrp="1"/>
          </p:cNvSpPr>
          <p:nvPr>
            <p:ph type="sldNum" idx="12"/>
          </p:nvPr>
        </p:nvSpPr>
        <p:spPr/>
        <p:txBody>
          <a:bodyPr/>
          <a:lstStyle/>
          <a:p>
            <a:fld id="{00000000-1234-1234-1234-123412341234}" type="slidenum">
              <a:rPr lang="en-US" altLang="zh-TW" smtClean="0"/>
              <a:pPr/>
              <a:t>27</a:t>
            </a:fld>
            <a:endParaRPr lang="zh-TW" altLang="en-US"/>
          </a:p>
        </p:txBody>
      </p:sp>
      <p:sp>
        <p:nvSpPr>
          <p:cNvPr id="5" name="標題 7">
            <a:extLst>
              <a:ext uri="{FF2B5EF4-FFF2-40B4-BE49-F238E27FC236}">
                <a16:creationId xmlns:a16="http://schemas.microsoft.com/office/drawing/2014/main" id="{AE7F336C-C092-21DF-CF49-C47CD2DCAC9C}"/>
              </a:ext>
            </a:extLst>
          </p:cNvPr>
          <p:cNvSpPr txBox="1">
            <a:spLocks/>
          </p:cNvSpPr>
          <p:nvPr/>
        </p:nvSpPr>
        <p:spPr>
          <a:xfrm>
            <a:off x="0" y="33555"/>
            <a:ext cx="2013358" cy="398837"/>
          </a:xfrm>
          <a:prstGeom prst="rect">
            <a:avLst/>
          </a:prstGeom>
        </p:spPr>
        <p:txBody>
          <a:bodyPr spcFirstLastPara="1" vert="horz" wrap="square" lIns="91425" tIns="91425" rIns="91425" bIns="91425" rtlCol="0" anchor="t" anchorCtr="0">
            <a:normAutofit/>
          </a:bodyPr>
          <a:lstStyle>
            <a:lvl1pPr lvl="0" algn="ctr" defTabSz="914400" rtl="0" eaLnBrk="1" latinLnBrk="0" hangingPunct="1">
              <a:lnSpc>
                <a:spcPct val="100000"/>
              </a:lnSpc>
              <a:spcBef>
                <a:spcPts val="0"/>
              </a:spcBef>
              <a:spcAft>
                <a:spcPts val="0"/>
              </a:spcAft>
              <a:buSzPts val="2800"/>
              <a:buNone/>
              <a:defRPr sz="3600" kern="1200" cap="all" baseline="0">
                <a:solidFill>
                  <a:schemeClr val="tx1"/>
                </a:solidFill>
                <a:latin typeface="Microsoft JhengHei UI" panose="020B0604030504040204" pitchFamily="34" charset="-120"/>
                <a:ea typeface="Microsoft JhengHei UI" panose="020B0604030504040204" pitchFamily="34" charset="-120"/>
                <a:cs typeface="+mj-c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pPr algn="l"/>
            <a:endParaRPr lang="en-US" altLang="zh-TW" sz="1400" dirty="0"/>
          </a:p>
        </p:txBody>
      </p:sp>
    </p:spTree>
    <p:extLst>
      <p:ext uri="{BB962C8B-B14F-4D97-AF65-F5344CB8AC3E}">
        <p14:creationId xmlns:p14="http://schemas.microsoft.com/office/powerpoint/2010/main" val="30291680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圖片版面配置區 7" descr="抽象影像">
            <a:extLst>
              <a:ext uri="{FF2B5EF4-FFF2-40B4-BE49-F238E27FC236}">
                <a16:creationId xmlns:a16="http://schemas.microsoft.com/office/drawing/2014/main" id="{D5C5EA1B-F06D-4AD1-B526-89C2DF772232}"/>
              </a:ext>
            </a:extLst>
          </p:cNvPr>
          <p:cNvPicPr>
            <a:picLocks noChangeAspect="1"/>
          </p:cNvPicPr>
          <p:nvPr/>
        </p:nvPicPr>
        <p:blipFill rotWithShape="1">
          <a:blip r:embed="rId3">
            <a:alphaModFix amt="52000"/>
            <a:extLst>
              <a:ext uri="{BEBA8EAE-BF5A-486C-A8C5-ECC9F3942E4B}">
                <a14:imgProps xmlns:a14="http://schemas.microsoft.com/office/drawing/2010/main">
                  <a14:imgLayer r:embed="rId4">
                    <a14:imgEffect>
                      <a14:saturation sat="0"/>
                    </a14:imgEffect>
                  </a14:imgLayer>
                </a14:imgProps>
              </a:ext>
            </a:extLst>
          </a:blip>
          <a:srcRect l="22717" r="45642"/>
          <a:stretch/>
        </p:blipFill>
        <p:spPr>
          <a:xfrm rot="16200000">
            <a:off x="2667001" y="-2666999"/>
            <a:ext cx="6858000" cy="12192000"/>
          </a:xfrm>
          <a:prstGeom prst="rect">
            <a:avLst/>
          </a:prstGeom>
          <a:noFill/>
        </p:spPr>
      </p:pic>
      <p:sp>
        <p:nvSpPr>
          <p:cNvPr id="6" name="標題 5">
            <a:extLst>
              <a:ext uri="{FF2B5EF4-FFF2-40B4-BE49-F238E27FC236}">
                <a16:creationId xmlns:a16="http://schemas.microsoft.com/office/drawing/2014/main" id="{4F7706BE-EF2E-459C-8778-01DDD354C634}"/>
              </a:ext>
            </a:extLst>
          </p:cNvPr>
          <p:cNvSpPr>
            <a:spLocks noGrp="1"/>
          </p:cNvSpPr>
          <p:nvPr>
            <p:ph type="title" idx="4294967295"/>
          </p:nvPr>
        </p:nvSpPr>
        <p:spPr>
          <a:xfrm>
            <a:off x="702365" y="3013675"/>
            <a:ext cx="10787270" cy="830649"/>
          </a:xfrm>
        </p:spPr>
        <p:txBody>
          <a:bodyPr rtlCol="0">
            <a:normAutofit/>
          </a:bodyPr>
          <a:lstStyle/>
          <a:p>
            <a:pPr rtl="0"/>
            <a:r>
              <a:rPr lang="zh-TW" altLang="en-US" sz="4000" b="1" spc="300" dirty="0"/>
              <a:t>感謝聆聽</a:t>
            </a:r>
          </a:p>
        </p:txBody>
      </p:sp>
    </p:spTree>
    <p:extLst>
      <p:ext uri="{BB962C8B-B14F-4D97-AF65-F5344CB8AC3E}">
        <p14:creationId xmlns:p14="http://schemas.microsoft.com/office/powerpoint/2010/main" val="9277275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圖片 14" descr="一張含有 文字 的圖片&#10;&#10;自動產生的描述">
            <a:extLst>
              <a:ext uri="{FF2B5EF4-FFF2-40B4-BE49-F238E27FC236}">
                <a16:creationId xmlns:a16="http://schemas.microsoft.com/office/drawing/2014/main" id="{0746AF76-AB2E-340D-F148-EC6B22561D05}"/>
              </a:ext>
            </a:extLst>
          </p:cNvPr>
          <p:cNvPicPr>
            <a:picLocks noChangeAspect="1"/>
          </p:cNvPicPr>
          <p:nvPr/>
        </p:nvPicPr>
        <p:blipFill rotWithShape="1">
          <a:blip r:embed="rId3">
            <a:duotone>
              <a:prstClr val="black"/>
              <a:schemeClr val="accent6">
                <a:tint val="45000"/>
                <a:satMod val="400000"/>
              </a:schemeClr>
            </a:duotone>
          </a:blip>
          <a:srcRect r="59942"/>
          <a:stretch/>
        </p:blipFill>
        <p:spPr>
          <a:xfrm>
            <a:off x="0" y="0"/>
            <a:ext cx="6096000" cy="6846932"/>
          </a:xfrm>
          <a:custGeom>
            <a:avLst/>
            <a:gdLst>
              <a:gd name="connsiteX0" fmla="*/ 0 w 6096000"/>
              <a:gd name="connsiteY0" fmla="*/ 0 h 6846932"/>
              <a:gd name="connsiteX1" fmla="*/ 6096000 w 6096000"/>
              <a:gd name="connsiteY1" fmla="*/ 0 h 6846932"/>
              <a:gd name="connsiteX2" fmla="*/ 6096000 w 6096000"/>
              <a:gd name="connsiteY2" fmla="*/ 12601 h 6846932"/>
              <a:gd name="connsiteX3" fmla="*/ 4241713 w 6096000"/>
              <a:gd name="connsiteY3" fmla="*/ 6846932 h 6846932"/>
              <a:gd name="connsiteX4" fmla="*/ 0 w 6096000"/>
              <a:gd name="connsiteY4" fmla="*/ 6846932 h 6846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00" h="6846932">
                <a:moveTo>
                  <a:pt x="0" y="0"/>
                </a:moveTo>
                <a:lnTo>
                  <a:pt x="6096000" y="0"/>
                </a:lnTo>
                <a:lnTo>
                  <a:pt x="6096000" y="12601"/>
                </a:lnTo>
                <a:lnTo>
                  <a:pt x="4241713" y="6846932"/>
                </a:lnTo>
                <a:lnTo>
                  <a:pt x="0" y="6846932"/>
                </a:lnTo>
                <a:close/>
              </a:path>
            </a:pathLst>
          </a:custGeom>
          <a:ln>
            <a:solidFill>
              <a:schemeClr val="tx1"/>
            </a:solidFill>
          </a:ln>
        </p:spPr>
      </p:pic>
      <p:sp>
        <p:nvSpPr>
          <p:cNvPr id="8" name="標題 7">
            <a:extLst>
              <a:ext uri="{FF2B5EF4-FFF2-40B4-BE49-F238E27FC236}">
                <a16:creationId xmlns:a16="http://schemas.microsoft.com/office/drawing/2014/main" id="{103950CF-5BF2-4FB0-A36C-48C194F39E12}"/>
              </a:ext>
            </a:extLst>
          </p:cNvPr>
          <p:cNvSpPr>
            <a:spLocks noGrp="1"/>
          </p:cNvSpPr>
          <p:nvPr>
            <p:ph type="title"/>
          </p:nvPr>
        </p:nvSpPr>
        <p:spPr>
          <a:xfrm>
            <a:off x="6024693" y="1380849"/>
            <a:ext cx="5251450" cy="1661297"/>
          </a:xfrm>
        </p:spPr>
        <p:txBody>
          <a:bodyPr rtlCol="0"/>
          <a:lstStyle/>
          <a:p>
            <a:r>
              <a:rPr lang="zh-TW" altLang="en-US" sz="6000" b="1" dirty="0"/>
              <a:t>專案目標</a:t>
            </a:r>
            <a:endParaRPr lang="en-US" altLang="zh-TW" sz="6000" b="1" dirty="0"/>
          </a:p>
        </p:txBody>
      </p:sp>
      <p:sp>
        <p:nvSpPr>
          <p:cNvPr id="10" name="文字版面配置區 9">
            <a:extLst>
              <a:ext uri="{FF2B5EF4-FFF2-40B4-BE49-F238E27FC236}">
                <a16:creationId xmlns:a16="http://schemas.microsoft.com/office/drawing/2014/main" id="{255FA470-23EB-4512-8FFB-28DDAB08B002}"/>
              </a:ext>
            </a:extLst>
          </p:cNvPr>
          <p:cNvSpPr>
            <a:spLocks noGrp="1"/>
          </p:cNvSpPr>
          <p:nvPr>
            <p:ph type="body" idx="1"/>
          </p:nvPr>
        </p:nvSpPr>
        <p:spPr>
          <a:xfrm>
            <a:off x="5649985" y="3429000"/>
            <a:ext cx="6333688" cy="365125"/>
          </a:xfrm>
        </p:spPr>
        <p:txBody>
          <a:bodyPr rtlCol="0"/>
          <a:lstStyle/>
          <a:p>
            <a:pPr rtl="0"/>
            <a:r>
              <a:rPr lang="zh-TW" altLang="en-US" dirty="0"/>
              <a:t>由過往交易資料與網路新聞預測客戶申購贖回的趨勢</a:t>
            </a:r>
          </a:p>
        </p:txBody>
      </p:sp>
    </p:spTree>
    <p:extLst>
      <p:ext uri="{BB962C8B-B14F-4D97-AF65-F5344CB8AC3E}">
        <p14:creationId xmlns:p14="http://schemas.microsoft.com/office/powerpoint/2010/main" val="1325373587"/>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圖片 29" descr="一張含有 桌 的圖片&#10;&#10;自動產生的描述">
            <a:extLst>
              <a:ext uri="{FF2B5EF4-FFF2-40B4-BE49-F238E27FC236}">
                <a16:creationId xmlns:a16="http://schemas.microsoft.com/office/drawing/2014/main" id="{C67996FF-E2BB-F0AC-2EBE-F18C4A635559}"/>
              </a:ext>
            </a:extLst>
          </p:cNvPr>
          <p:cNvPicPr>
            <a:picLocks noChangeAspect="1"/>
          </p:cNvPicPr>
          <p:nvPr/>
        </p:nvPicPr>
        <p:blipFill>
          <a:blip r:embed="rId3">
            <a:duotone>
              <a:prstClr val="black"/>
              <a:schemeClr val="accent6">
                <a:tint val="45000"/>
                <a:satMod val="400000"/>
              </a:schemeClr>
            </a:duotone>
          </a:blip>
          <a:srcRect t="92" r="27900" b="161"/>
          <a:stretch>
            <a:fillRect/>
          </a:stretch>
        </p:blipFill>
        <p:spPr>
          <a:xfrm>
            <a:off x="17361" y="-1"/>
            <a:ext cx="5985753" cy="6846932"/>
          </a:xfrm>
          <a:custGeom>
            <a:avLst/>
            <a:gdLst>
              <a:gd name="connsiteX0" fmla="*/ 0 w 5985753"/>
              <a:gd name="connsiteY0" fmla="*/ 0 h 6846932"/>
              <a:gd name="connsiteX1" fmla="*/ 5985753 w 5985753"/>
              <a:gd name="connsiteY1" fmla="*/ 0 h 6846932"/>
              <a:gd name="connsiteX2" fmla="*/ 4485346 w 5985753"/>
              <a:gd name="connsiteY2" fmla="*/ 6846932 h 6846932"/>
              <a:gd name="connsiteX3" fmla="*/ 0 w 5985753"/>
              <a:gd name="connsiteY3" fmla="*/ 6846932 h 6846932"/>
            </a:gdLst>
            <a:ahLst/>
            <a:cxnLst>
              <a:cxn ang="0">
                <a:pos x="connsiteX0" y="connsiteY0"/>
              </a:cxn>
              <a:cxn ang="0">
                <a:pos x="connsiteX1" y="connsiteY1"/>
              </a:cxn>
              <a:cxn ang="0">
                <a:pos x="connsiteX2" y="connsiteY2"/>
              </a:cxn>
              <a:cxn ang="0">
                <a:pos x="connsiteX3" y="connsiteY3"/>
              </a:cxn>
            </a:cxnLst>
            <a:rect l="l" t="t" r="r" b="b"/>
            <a:pathLst>
              <a:path w="5985753" h="6846932">
                <a:moveTo>
                  <a:pt x="0" y="0"/>
                </a:moveTo>
                <a:lnTo>
                  <a:pt x="5985753" y="0"/>
                </a:lnTo>
                <a:lnTo>
                  <a:pt x="4485346" y="6846932"/>
                </a:lnTo>
                <a:lnTo>
                  <a:pt x="0" y="6846932"/>
                </a:lnTo>
                <a:close/>
              </a:path>
            </a:pathLst>
          </a:custGeom>
          <a:ln>
            <a:solidFill>
              <a:srgbClr val="01023B"/>
            </a:solidFill>
          </a:ln>
        </p:spPr>
      </p:pic>
      <p:sp>
        <p:nvSpPr>
          <p:cNvPr id="8" name="標題 7">
            <a:extLst>
              <a:ext uri="{FF2B5EF4-FFF2-40B4-BE49-F238E27FC236}">
                <a16:creationId xmlns:a16="http://schemas.microsoft.com/office/drawing/2014/main" id="{103950CF-5BF2-4FB0-A36C-48C194F39E12}"/>
              </a:ext>
            </a:extLst>
          </p:cNvPr>
          <p:cNvSpPr>
            <a:spLocks noGrp="1"/>
          </p:cNvSpPr>
          <p:nvPr>
            <p:ph type="title"/>
          </p:nvPr>
        </p:nvSpPr>
        <p:spPr>
          <a:xfrm>
            <a:off x="6096000" y="1505464"/>
            <a:ext cx="5897218" cy="1426488"/>
          </a:xfrm>
        </p:spPr>
        <p:txBody>
          <a:bodyPr rtlCol="0"/>
          <a:lstStyle/>
          <a:p>
            <a:r>
              <a:rPr lang="zh-TW" altLang="en-US" sz="6000" b="1" dirty="0"/>
              <a:t>資料蒐集</a:t>
            </a:r>
            <a:endParaRPr lang="en-US" altLang="zh-TW" sz="6000" b="1" dirty="0"/>
          </a:p>
        </p:txBody>
      </p:sp>
      <p:sp>
        <p:nvSpPr>
          <p:cNvPr id="10" name="文字版面配置區 9">
            <a:extLst>
              <a:ext uri="{FF2B5EF4-FFF2-40B4-BE49-F238E27FC236}">
                <a16:creationId xmlns:a16="http://schemas.microsoft.com/office/drawing/2014/main" id="{255FA470-23EB-4512-8FFB-28DDAB08B002}"/>
              </a:ext>
            </a:extLst>
          </p:cNvPr>
          <p:cNvSpPr>
            <a:spLocks noGrp="1"/>
          </p:cNvSpPr>
          <p:nvPr>
            <p:ph type="body" sz="quarter" idx="16"/>
          </p:nvPr>
        </p:nvSpPr>
        <p:spPr>
          <a:xfrm>
            <a:off x="6188889" y="3119074"/>
            <a:ext cx="5514854" cy="464871"/>
          </a:xfrm>
        </p:spPr>
        <p:txBody>
          <a:bodyPr rtlCol="0"/>
          <a:lstStyle/>
          <a:p>
            <a:pPr rtl="0"/>
            <a:r>
              <a:rPr lang="zh-TW" altLang="en-US" dirty="0"/>
              <a:t>擴充外部資料進行判斷</a:t>
            </a:r>
          </a:p>
        </p:txBody>
      </p:sp>
      <p:sp>
        <p:nvSpPr>
          <p:cNvPr id="3" name="內容版面配置區 2">
            <a:extLst>
              <a:ext uri="{FF2B5EF4-FFF2-40B4-BE49-F238E27FC236}">
                <a16:creationId xmlns:a16="http://schemas.microsoft.com/office/drawing/2014/main" id="{BA46B4F8-2E2A-5F21-CADD-306DAA6AF54B}"/>
              </a:ext>
            </a:extLst>
          </p:cNvPr>
          <p:cNvSpPr>
            <a:spLocks noGrp="1"/>
          </p:cNvSpPr>
          <p:nvPr>
            <p:ph idx="1"/>
          </p:nvPr>
        </p:nvSpPr>
        <p:spPr>
          <a:xfrm>
            <a:off x="6218250" y="3872760"/>
            <a:ext cx="4646246" cy="1949200"/>
          </a:xfrm>
        </p:spPr>
        <p:txBody>
          <a:bodyPr/>
          <a:lstStyle/>
          <a:p>
            <a:pPr marL="285750" indent="-285750"/>
            <a:r>
              <a:rPr lang="zh-TW" altLang="en-US" sz="1600" dirty="0"/>
              <a:t>任務一｜</a:t>
            </a:r>
            <a:r>
              <a:rPr lang="zh-TW" altLang="en-US" dirty="0"/>
              <a:t>新聞</a:t>
            </a:r>
            <a:r>
              <a:rPr lang="zh-TW" altLang="en-US" sz="1600" dirty="0"/>
              <a:t>、</a:t>
            </a:r>
            <a:r>
              <a:rPr lang="zh-TW" altLang="en-US" dirty="0"/>
              <a:t>論壇</a:t>
            </a:r>
            <a:r>
              <a:rPr lang="en-US" altLang="zh-TW" dirty="0"/>
              <a:t>(</a:t>
            </a:r>
            <a:r>
              <a:rPr lang="zh-TW" altLang="en-US" dirty="0"/>
              <a:t>鉅亨網、</a:t>
            </a:r>
            <a:r>
              <a:rPr lang="en-US" altLang="zh-TW" dirty="0"/>
              <a:t>PPT</a:t>
            </a:r>
            <a:r>
              <a:rPr lang="zh-TW" altLang="en-US" dirty="0"/>
              <a:t>、</a:t>
            </a:r>
            <a:r>
              <a:rPr lang="en-US" altLang="zh-TW" dirty="0" err="1"/>
              <a:t>Dcard</a:t>
            </a:r>
            <a:r>
              <a:rPr lang="en-US" altLang="zh-TW" dirty="0"/>
              <a:t>)</a:t>
            </a:r>
            <a:endParaRPr lang="en-US" altLang="zh-TW" sz="1600" dirty="0"/>
          </a:p>
          <a:p>
            <a:pPr marL="285750" indent="-285750"/>
            <a:r>
              <a:rPr lang="zh-TW" altLang="en-US" sz="1600" dirty="0"/>
              <a:t>任務二｜</a:t>
            </a:r>
            <a:r>
              <a:rPr lang="zh-TW" altLang="en-US" dirty="0"/>
              <a:t>指標</a:t>
            </a:r>
            <a:r>
              <a:rPr lang="en-US" altLang="zh-TW" dirty="0"/>
              <a:t>(</a:t>
            </a:r>
            <a:r>
              <a:rPr lang="en-US" altLang="zh-TW" sz="1600" dirty="0"/>
              <a:t>TAIEX</a:t>
            </a:r>
            <a:r>
              <a:rPr lang="zh-TW" altLang="en-US" sz="1600" dirty="0"/>
              <a:t>、</a:t>
            </a:r>
            <a:r>
              <a:rPr lang="en-US" altLang="zh-TW" sz="1600" dirty="0"/>
              <a:t>VIX</a:t>
            </a:r>
            <a:r>
              <a:rPr lang="zh-TW" altLang="en-US" sz="1600" dirty="0"/>
              <a:t>、</a:t>
            </a:r>
            <a:r>
              <a:rPr lang="en-US" altLang="zh-TW" sz="1600" dirty="0"/>
              <a:t>S&amp;P500)</a:t>
            </a:r>
            <a:endParaRPr lang="en-US" altLang="zh-TW" dirty="0"/>
          </a:p>
          <a:p>
            <a:pPr marL="285750" indent="-285750"/>
            <a:r>
              <a:rPr lang="zh-TW" altLang="en-US" dirty="0"/>
              <a:t>任務三</a:t>
            </a:r>
            <a:r>
              <a:rPr lang="zh-TW" altLang="en-US" sz="1600" dirty="0"/>
              <a:t>｜淨值</a:t>
            </a:r>
            <a:endParaRPr lang="en-US" altLang="zh-TW" sz="1600" dirty="0"/>
          </a:p>
          <a:p>
            <a:pPr marL="285750" indent="-285750"/>
            <a:r>
              <a:rPr lang="zh-TW" altLang="en-US" sz="1600" dirty="0"/>
              <a:t>任務四｜持股</a:t>
            </a:r>
            <a:endParaRPr lang="en-US" altLang="zh-TW" sz="1600" dirty="0"/>
          </a:p>
        </p:txBody>
      </p:sp>
    </p:spTree>
    <p:extLst>
      <p:ext uri="{BB962C8B-B14F-4D97-AF65-F5344CB8AC3E}">
        <p14:creationId xmlns:p14="http://schemas.microsoft.com/office/powerpoint/2010/main" val="2364070699"/>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11" name="矩形 10">
            <a:extLst>
              <a:ext uri="{FF2B5EF4-FFF2-40B4-BE49-F238E27FC236}">
                <a16:creationId xmlns:a16="http://schemas.microsoft.com/office/drawing/2014/main" id="{6FA09E0A-7EA5-C18A-3F56-FE91D1DC933E}"/>
              </a:ext>
            </a:extLst>
          </p:cNvPr>
          <p:cNvSpPr/>
          <p:nvPr/>
        </p:nvSpPr>
        <p:spPr>
          <a:xfrm>
            <a:off x="32158" y="4046969"/>
            <a:ext cx="3489820" cy="513749"/>
          </a:xfrm>
          <a:prstGeom prst="rect">
            <a:avLst/>
          </a:prstGeom>
          <a:solidFill>
            <a:srgbClr val="F2DE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矩形 12">
            <a:extLst>
              <a:ext uri="{FF2B5EF4-FFF2-40B4-BE49-F238E27FC236}">
                <a16:creationId xmlns:a16="http://schemas.microsoft.com/office/drawing/2014/main" id="{4CFFBF73-304B-9CEC-4C44-A6A87C977E56}"/>
              </a:ext>
            </a:extLst>
          </p:cNvPr>
          <p:cNvSpPr/>
          <p:nvPr/>
        </p:nvSpPr>
        <p:spPr>
          <a:xfrm>
            <a:off x="0" y="5336935"/>
            <a:ext cx="3489820" cy="513749"/>
          </a:xfrm>
          <a:prstGeom prst="rect">
            <a:avLst/>
          </a:prstGeom>
          <a:solidFill>
            <a:srgbClr val="E5E1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 name="矩形 3">
            <a:extLst>
              <a:ext uri="{FF2B5EF4-FFF2-40B4-BE49-F238E27FC236}">
                <a16:creationId xmlns:a16="http://schemas.microsoft.com/office/drawing/2014/main" id="{6AD5655E-D196-7D72-46FC-8FDD4B087970}"/>
              </a:ext>
            </a:extLst>
          </p:cNvPr>
          <p:cNvSpPr/>
          <p:nvPr/>
        </p:nvSpPr>
        <p:spPr>
          <a:xfrm>
            <a:off x="32158" y="2740809"/>
            <a:ext cx="3489820" cy="513749"/>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0" name="Google Shape;60;p14"/>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a:bodyPr>
          <a:lstStyle/>
          <a:p>
            <a:r>
              <a:rPr lang="zh-TW" sz="3200" b="1" dirty="0"/>
              <a:t>新聞論壇</a:t>
            </a:r>
            <a:endParaRPr sz="3200" b="1" dirty="0"/>
          </a:p>
        </p:txBody>
      </p:sp>
      <p:pic>
        <p:nvPicPr>
          <p:cNvPr id="61" name="Google Shape;61;p14"/>
          <p:cNvPicPr preferRelativeResize="0"/>
          <p:nvPr/>
        </p:nvPicPr>
        <p:blipFill>
          <a:blip r:embed="rId3">
            <a:alphaModFix/>
          </a:blip>
          <a:stretch>
            <a:fillRect/>
          </a:stretch>
        </p:blipFill>
        <p:spPr>
          <a:xfrm>
            <a:off x="3266114" y="2554020"/>
            <a:ext cx="8645787" cy="3561311"/>
          </a:xfrm>
          <a:prstGeom prst="rect">
            <a:avLst/>
          </a:prstGeom>
          <a:noFill/>
          <a:ln>
            <a:noFill/>
          </a:ln>
        </p:spPr>
      </p:pic>
      <p:sp>
        <p:nvSpPr>
          <p:cNvPr id="6" name="文字方塊 5">
            <a:extLst>
              <a:ext uri="{FF2B5EF4-FFF2-40B4-BE49-F238E27FC236}">
                <a16:creationId xmlns:a16="http://schemas.microsoft.com/office/drawing/2014/main" id="{D2C6D5FF-B10C-9361-D876-0DDF9B5F5BA1}"/>
              </a:ext>
            </a:extLst>
          </p:cNvPr>
          <p:cNvSpPr txBox="1"/>
          <p:nvPr/>
        </p:nvSpPr>
        <p:spPr>
          <a:xfrm>
            <a:off x="1083928" y="2813017"/>
            <a:ext cx="2081518" cy="369332"/>
          </a:xfrm>
          <a:prstGeom prst="rect">
            <a:avLst/>
          </a:prstGeom>
          <a:noFill/>
        </p:spPr>
        <p:txBody>
          <a:bodyPr wrap="square">
            <a:spAutoFit/>
          </a:bodyPr>
          <a:lstStyle/>
          <a:p>
            <a:r>
              <a:rPr lang="zh-TW" altLang="en-US" dirty="0"/>
              <a:t>鉅亨網｜熱門</a:t>
            </a:r>
          </a:p>
        </p:txBody>
      </p:sp>
      <p:sp>
        <p:nvSpPr>
          <p:cNvPr id="10" name="文字方塊 9">
            <a:extLst>
              <a:ext uri="{FF2B5EF4-FFF2-40B4-BE49-F238E27FC236}">
                <a16:creationId xmlns:a16="http://schemas.microsoft.com/office/drawing/2014/main" id="{88AEBBCD-5EED-7BCE-5DF1-DEB89CC4AAB2}"/>
              </a:ext>
            </a:extLst>
          </p:cNvPr>
          <p:cNvSpPr txBox="1"/>
          <p:nvPr/>
        </p:nvSpPr>
        <p:spPr>
          <a:xfrm>
            <a:off x="1083928" y="5409143"/>
            <a:ext cx="6096698" cy="369332"/>
          </a:xfrm>
          <a:prstGeom prst="rect">
            <a:avLst/>
          </a:prstGeom>
          <a:noFill/>
        </p:spPr>
        <p:txBody>
          <a:bodyPr wrap="square">
            <a:spAutoFit/>
          </a:bodyPr>
          <a:lstStyle/>
          <a:p>
            <a:r>
              <a:rPr lang="en-US" altLang="zh-TW" dirty="0" err="1"/>
              <a:t>Dcard</a:t>
            </a:r>
            <a:r>
              <a:rPr lang="zh-TW" altLang="en-US" dirty="0"/>
              <a:t>｜基金版</a:t>
            </a:r>
          </a:p>
        </p:txBody>
      </p:sp>
      <p:sp>
        <p:nvSpPr>
          <p:cNvPr id="12" name="文字方塊 11">
            <a:extLst>
              <a:ext uri="{FF2B5EF4-FFF2-40B4-BE49-F238E27FC236}">
                <a16:creationId xmlns:a16="http://schemas.microsoft.com/office/drawing/2014/main" id="{FE2A7780-9827-363E-2D45-78ED5021D29B}"/>
              </a:ext>
            </a:extLst>
          </p:cNvPr>
          <p:cNvSpPr txBox="1"/>
          <p:nvPr/>
        </p:nvSpPr>
        <p:spPr>
          <a:xfrm>
            <a:off x="1083928" y="4111081"/>
            <a:ext cx="1846626" cy="369332"/>
          </a:xfrm>
          <a:prstGeom prst="rect">
            <a:avLst/>
          </a:prstGeom>
          <a:noFill/>
        </p:spPr>
        <p:txBody>
          <a:bodyPr wrap="square">
            <a:spAutoFit/>
          </a:bodyPr>
          <a:lstStyle/>
          <a:p>
            <a:r>
              <a:rPr lang="en-US" altLang="zh-TW" dirty="0"/>
              <a:t>PTT</a:t>
            </a:r>
            <a:r>
              <a:rPr lang="zh-TW" altLang="en-US" dirty="0"/>
              <a:t>｜基金版</a:t>
            </a:r>
          </a:p>
        </p:txBody>
      </p:sp>
      <p:sp>
        <p:nvSpPr>
          <p:cNvPr id="2" name="投影片編號版面配置區 1">
            <a:extLst>
              <a:ext uri="{FF2B5EF4-FFF2-40B4-BE49-F238E27FC236}">
                <a16:creationId xmlns:a16="http://schemas.microsoft.com/office/drawing/2014/main" id="{25330153-4620-36FA-2AB3-67E047FB8DE5}"/>
              </a:ext>
            </a:extLst>
          </p:cNvPr>
          <p:cNvSpPr>
            <a:spLocks noGrp="1"/>
          </p:cNvSpPr>
          <p:nvPr>
            <p:ph type="sldNum" idx="12"/>
          </p:nvPr>
        </p:nvSpPr>
        <p:spPr/>
        <p:txBody>
          <a:bodyPr/>
          <a:lstStyle/>
          <a:p>
            <a:fld id="{00000000-1234-1234-1234-123412341234}" type="slidenum">
              <a:rPr lang="en-US" altLang="zh-TW" smtClean="0"/>
              <a:pPr/>
              <a:t>5</a:t>
            </a:fld>
            <a:endParaRPr lang="zh-TW" altLang="en-US"/>
          </a:p>
        </p:txBody>
      </p:sp>
      <p:sp>
        <p:nvSpPr>
          <p:cNvPr id="14" name="標題 7">
            <a:extLst>
              <a:ext uri="{FF2B5EF4-FFF2-40B4-BE49-F238E27FC236}">
                <a16:creationId xmlns:a16="http://schemas.microsoft.com/office/drawing/2014/main" id="{5058C6CD-2DED-661F-A0C6-B321BE8E9CE6}"/>
              </a:ext>
            </a:extLst>
          </p:cNvPr>
          <p:cNvSpPr txBox="1">
            <a:spLocks/>
          </p:cNvSpPr>
          <p:nvPr/>
        </p:nvSpPr>
        <p:spPr>
          <a:xfrm>
            <a:off x="0" y="33555"/>
            <a:ext cx="2013358" cy="398837"/>
          </a:xfrm>
          <a:prstGeom prst="rect">
            <a:avLst/>
          </a:prstGeom>
        </p:spPr>
        <p:txBody>
          <a:bodyPr spcFirstLastPara="1" vert="horz" wrap="square" lIns="91425" tIns="91425" rIns="91425" bIns="91425" rtlCol="0" anchor="t" anchorCtr="0">
            <a:normAutofit/>
          </a:bodyPr>
          <a:lstStyle>
            <a:lvl1pPr lvl="0" algn="ctr" defTabSz="914400" rtl="0" eaLnBrk="1" latinLnBrk="0" hangingPunct="1">
              <a:lnSpc>
                <a:spcPct val="100000"/>
              </a:lnSpc>
              <a:spcBef>
                <a:spcPts val="0"/>
              </a:spcBef>
              <a:spcAft>
                <a:spcPts val="0"/>
              </a:spcAft>
              <a:buSzPts val="2800"/>
              <a:buNone/>
              <a:defRPr sz="3600" kern="1200" cap="all" baseline="0">
                <a:solidFill>
                  <a:schemeClr val="tx1"/>
                </a:solidFill>
                <a:latin typeface="Microsoft JhengHei UI" panose="020B0604030504040204" pitchFamily="34" charset="-120"/>
                <a:ea typeface="Microsoft JhengHei UI" panose="020B0604030504040204" pitchFamily="34" charset="-120"/>
                <a:cs typeface="+mj-c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pPr algn="l"/>
            <a:r>
              <a:rPr lang="en-US" altLang="zh-TW" sz="1400"/>
              <a:t>&gt;</a:t>
            </a:r>
            <a:r>
              <a:rPr lang="zh-TW" altLang="en-US" sz="1400" dirty="0"/>
              <a:t>野村第三組</a:t>
            </a:r>
            <a:r>
              <a:rPr lang="en-US" altLang="zh-TW" sz="1400" dirty="0"/>
              <a:t>/</a:t>
            </a:r>
            <a:r>
              <a:rPr lang="zh-TW" altLang="en-US" sz="1400" dirty="0"/>
              <a:t>資料蒐集</a:t>
            </a:r>
            <a:endParaRPr lang="en-US" altLang="zh-TW" sz="1400" dirty="0"/>
          </a:p>
        </p:txBody>
      </p:sp>
      <p:sp>
        <p:nvSpPr>
          <p:cNvPr id="15" name="文字版面配置區 9">
            <a:extLst>
              <a:ext uri="{FF2B5EF4-FFF2-40B4-BE49-F238E27FC236}">
                <a16:creationId xmlns:a16="http://schemas.microsoft.com/office/drawing/2014/main" id="{5F701BC9-5640-C54E-BFF7-5071F5B9E01E}"/>
              </a:ext>
            </a:extLst>
          </p:cNvPr>
          <p:cNvSpPr txBox="1">
            <a:spLocks/>
          </p:cNvSpPr>
          <p:nvPr/>
        </p:nvSpPr>
        <p:spPr>
          <a:xfrm>
            <a:off x="3334625" y="1292626"/>
            <a:ext cx="5673752" cy="464871"/>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w="12700" cap="flat" cmpd="sng" algn="ctr">
            <a:noFill/>
            <a:prstDash val="solid"/>
            <a:miter lim="800000"/>
          </a:ln>
          <a:effectLst/>
        </p:spPr>
        <p:txBody>
          <a:bodyPr vert="horz" lIns="91440" tIns="45720" rIns="91440" bIns="45720" rtlCol="0" anchor="ctr">
            <a:noAutofit/>
          </a:bodyPr>
          <a:lstStyle>
            <a:lvl1pPr marL="0" indent="0" algn="ctr" defTabSz="914400" rtl="0" eaLnBrk="1" latinLnBrk="0" hangingPunct="1">
              <a:lnSpc>
                <a:spcPct val="100000"/>
              </a:lnSpc>
              <a:spcBef>
                <a:spcPts val="0"/>
              </a:spcBef>
              <a:buFont typeface="Arial" panose="020B0604020202020204" pitchFamily="34" charset="0"/>
              <a:buNone/>
              <a:defRPr lang="en-US" sz="1400" kern="1200" spc="300" baseline="0" dirty="0">
                <a:solidFill>
                  <a:schemeClr val="lt1"/>
                </a:solidFill>
                <a:latin typeface="Microsoft JhengHei UI" panose="020B0604030504040204" pitchFamily="34" charset="-120"/>
                <a:ea typeface="Microsoft JhengHei UI" panose="020B0604030504040204" pitchFamily="34" charset="-120"/>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lt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lt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lt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r>
              <a:rPr lang="zh-TW" altLang="en-US" dirty="0"/>
              <a:t>鉅亨網、</a:t>
            </a:r>
            <a:r>
              <a:rPr lang="en-US" altLang="zh-TW" dirty="0" err="1"/>
              <a:t>Dcard</a:t>
            </a:r>
            <a:r>
              <a:rPr lang="zh-TW" altLang="en-US" dirty="0"/>
              <a:t>、</a:t>
            </a:r>
            <a:r>
              <a:rPr lang="en-US" altLang="zh-TW" dirty="0"/>
              <a:t>PPT</a:t>
            </a:r>
            <a:endParaRPr lang="zh-TW" altLang="en-US" dirty="0"/>
          </a:p>
        </p:txBody>
      </p:sp>
    </p:spTree>
    <p:extLst>
      <p:ext uri="{BB962C8B-B14F-4D97-AF65-F5344CB8AC3E}">
        <p14:creationId xmlns:p14="http://schemas.microsoft.com/office/powerpoint/2010/main" val="2002922318"/>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12" name="圖片 11" descr="一張含有 桌 的圖片&#10;&#10;自動產生的描述">
            <a:extLst>
              <a:ext uri="{FF2B5EF4-FFF2-40B4-BE49-F238E27FC236}">
                <a16:creationId xmlns:a16="http://schemas.microsoft.com/office/drawing/2014/main" id="{B630FA80-FD6D-7399-AB03-0CE8AFAE6688}"/>
              </a:ext>
            </a:extLst>
          </p:cNvPr>
          <p:cNvPicPr>
            <a:picLocks noChangeAspect="1"/>
          </p:cNvPicPr>
          <p:nvPr/>
        </p:nvPicPr>
        <p:blipFill rotWithShape="1">
          <a:blip r:embed="rId3"/>
          <a:srcRect l="7498" t="663" b="51014"/>
          <a:stretch/>
        </p:blipFill>
        <p:spPr>
          <a:xfrm>
            <a:off x="230697" y="2236723"/>
            <a:ext cx="5710490" cy="4067603"/>
          </a:xfrm>
          <a:prstGeom prst="rect">
            <a:avLst/>
          </a:prstGeom>
        </p:spPr>
      </p:pic>
      <p:sp>
        <p:nvSpPr>
          <p:cNvPr id="13" name="矩形: 圓角 12">
            <a:extLst>
              <a:ext uri="{FF2B5EF4-FFF2-40B4-BE49-F238E27FC236}">
                <a16:creationId xmlns:a16="http://schemas.microsoft.com/office/drawing/2014/main" id="{DE4C4336-B8EE-578C-3A73-83C2A7E9C9F4}"/>
              </a:ext>
            </a:extLst>
          </p:cNvPr>
          <p:cNvSpPr/>
          <p:nvPr/>
        </p:nvSpPr>
        <p:spPr>
          <a:xfrm>
            <a:off x="5058561" y="3503784"/>
            <a:ext cx="6803471" cy="2713839"/>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6" name="Google Shape;66;p15"/>
          <p:cNvSpPr txBox="1"/>
          <p:nvPr/>
        </p:nvSpPr>
        <p:spPr>
          <a:xfrm>
            <a:off x="2612600" y="595934"/>
            <a:ext cx="6966800" cy="738623"/>
          </a:xfrm>
          <a:prstGeom prst="rect">
            <a:avLst/>
          </a:prstGeom>
          <a:noFill/>
          <a:ln>
            <a:noFill/>
          </a:ln>
        </p:spPr>
        <p:txBody>
          <a:bodyPr spcFirstLastPara="1" wrap="square" lIns="121900" tIns="121900" rIns="121900" bIns="121900" anchor="t" anchorCtr="0">
            <a:spAutoFit/>
          </a:bodyPr>
          <a:lstStyle/>
          <a:p>
            <a:pPr algn="ctr">
              <a:buSzPts val="2800"/>
            </a:pPr>
            <a:r>
              <a:rPr lang="zh-TW" altLang="en-US" sz="3200" b="1" cap="all" dirty="0">
                <a:latin typeface="Microsoft JhengHei UI" panose="020B0604030504040204" pitchFamily="34" charset="-120"/>
                <a:ea typeface="Microsoft JhengHei UI" panose="020B0604030504040204" pitchFamily="34" charset="-120"/>
                <a:cs typeface="+mj-cs"/>
              </a:rPr>
              <a:t>指標</a:t>
            </a:r>
            <a:endParaRPr sz="3200" b="1" cap="all" dirty="0">
              <a:latin typeface="Microsoft JhengHei UI" panose="020B0604030504040204" pitchFamily="34" charset="-120"/>
              <a:ea typeface="Microsoft JhengHei UI" panose="020B0604030504040204" pitchFamily="34" charset="-120"/>
              <a:cs typeface="+mj-cs"/>
            </a:endParaRPr>
          </a:p>
        </p:txBody>
      </p:sp>
      <p:sp>
        <p:nvSpPr>
          <p:cNvPr id="6" name="文字方塊 5">
            <a:extLst>
              <a:ext uri="{FF2B5EF4-FFF2-40B4-BE49-F238E27FC236}">
                <a16:creationId xmlns:a16="http://schemas.microsoft.com/office/drawing/2014/main" id="{E2E44F62-FCC7-402C-22BA-5CB3204D97BB}"/>
              </a:ext>
            </a:extLst>
          </p:cNvPr>
          <p:cNvSpPr txBox="1"/>
          <p:nvPr/>
        </p:nvSpPr>
        <p:spPr>
          <a:xfrm>
            <a:off x="5276673" y="3861936"/>
            <a:ext cx="6396607" cy="1997535"/>
          </a:xfrm>
          <a:prstGeom prst="rect">
            <a:avLst/>
          </a:prstGeom>
          <a:noFill/>
        </p:spPr>
        <p:txBody>
          <a:bodyPr wrap="square">
            <a:spAutoFit/>
          </a:bodyPr>
          <a:lstStyle/>
          <a:p>
            <a:pPr>
              <a:lnSpc>
                <a:spcPct val="200000"/>
              </a:lnSpc>
            </a:pPr>
            <a:r>
              <a:rPr lang="zh-TW" altLang="en-US" sz="1800" dirty="0">
                <a:latin typeface="Microsoft JhengHei UI" panose="020B0604030504040204" pitchFamily="34" charset="-120"/>
                <a:ea typeface="Microsoft JhengHei UI" panose="020B0604030504040204" pitchFamily="34" charset="-120"/>
              </a:rPr>
              <a:t>蒐集原因：基金分為境內、境外</a:t>
            </a:r>
            <a:endParaRPr lang="en-US" altLang="zh-TW" dirty="0">
              <a:latin typeface="Microsoft JhengHei UI" panose="020B0604030504040204" pitchFamily="34" charset="-120"/>
              <a:ea typeface="Microsoft JhengHei UI" panose="020B0604030504040204" pitchFamily="34" charset="-120"/>
            </a:endParaRPr>
          </a:p>
          <a:p>
            <a:pPr>
              <a:lnSpc>
                <a:spcPct val="200000"/>
              </a:lnSpc>
            </a:pPr>
            <a:r>
              <a:rPr lang="zh-TW" altLang="en-US" dirty="0">
                <a:latin typeface="Microsoft JhengHei UI" panose="020B0604030504040204" pitchFamily="34" charset="-120"/>
                <a:ea typeface="Microsoft JhengHei UI" panose="020B0604030504040204" pitchFamily="34" charset="-120"/>
              </a:rPr>
              <a:t>使用方法：採用目標日前三天的平均變動率</a:t>
            </a:r>
            <a:endParaRPr lang="en-US" altLang="zh-TW" dirty="0">
              <a:latin typeface="Microsoft JhengHei UI" panose="020B0604030504040204" pitchFamily="34" charset="-120"/>
              <a:ea typeface="Microsoft JhengHei UI" panose="020B0604030504040204" pitchFamily="34" charset="-120"/>
            </a:endParaRPr>
          </a:p>
          <a:p>
            <a:pPr>
              <a:lnSpc>
                <a:spcPct val="200000"/>
              </a:lnSpc>
            </a:pPr>
            <a:r>
              <a:rPr lang="zh-TW" altLang="en-US" sz="1400" dirty="0">
                <a:latin typeface="Microsoft JhengHei UI" panose="020B0604030504040204" pitchFamily="34" charset="-120"/>
                <a:ea typeface="Microsoft JhengHei UI" panose="020B0604030504040204" pitchFamily="34" charset="-120"/>
              </a:rPr>
              <a:t>*參考葉文華（</a:t>
            </a:r>
            <a:r>
              <a:rPr lang="en-US" altLang="zh-TW" sz="1400" dirty="0">
                <a:latin typeface="Microsoft JhengHei UI" panose="020B0604030504040204" pitchFamily="34" charset="-120"/>
                <a:ea typeface="Microsoft JhengHei UI" panose="020B0604030504040204" pitchFamily="34" charset="-120"/>
              </a:rPr>
              <a:t>2011</a:t>
            </a:r>
            <a:r>
              <a:rPr lang="zh-TW" altLang="en-US" sz="1400" dirty="0">
                <a:latin typeface="Microsoft JhengHei UI" panose="020B0604030504040204" pitchFamily="34" charset="-120"/>
                <a:ea typeface="Microsoft JhengHei UI" panose="020B0604030504040204" pitchFamily="34" charset="-120"/>
              </a:rPr>
              <a:t>）論文</a:t>
            </a:r>
            <a:r>
              <a:rPr lang="en-US" altLang="zh-TW" sz="1400" dirty="0">
                <a:latin typeface="Microsoft JhengHei UI" panose="020B0604030504040204" pitchFamily="34" charset="-120"/>
                <a:ea typeface="Microsoft JhengHei UI" panose="020B0604030504040204" pitchFamily="34" charset="-120"/>
              </a:rPr>
              <a:t>"</a:t>
            </a:r>
            <a:r>
              <a:rPr lang="zh-TW" altLang="en-US" sz="1400" dirty="0">
                <a:latin typeface="Microsoft JhengHei UI" panose="020B0604030504040204" pitchFamily="34" charset="-120"/>
                <a:ea typeface="Microsoft JhengHei UI" panose="020B0604030504040204" pitchFamily="34" charset="-120"/>
              </a:rPr>
              <a:t>運用文字探勘在財經新聞內容即時偵測股價反轉時點之研究</a:t>
            </a:r>
            <a:r>
              <a:rPr lang="en-US" altLang="zh-TW" sz="1400" dirty="0">
                <a:latin typeface="Microsoft JhengHei UI" panose="020B0604030504040204" pitchFamily="34" charset="-120"/>
                <a:ea typeface="Microsoft JhengHei UI" panose="020B0604030504040204" pitchFamily="34" charset="-120"/>
              </a:rPr>
              <a:t>" </a:t>
            </a:r>
            <a:r>
              <a:rPr lang="zh-TW" altLang="en-US" sz="1400" dirty="0">
                <a:latin typeface="Microsoft JhengHei UI" panose="020B0604030504040204" pitchFamily="34" charset="-120"/>
                <a:ea typeface="Microsoft JhengHei UI" panose="020B0604030504040204" pitchFamily="34" charset="-120"/>
              </a:rPr>
              <a:t>中的實驗結果</a:t>
            </a:r>
          </a:p>
        </p:txBody>
      </p:sp>
      <p:sp>
        <p:nvSpPr>
          <p:cNvPr id="2" name="投影片編號版面配置區 1">
            <a:extLst>
              <a:ext uri="{FF2B5EF4-FFF2-40B4-BE49-F238E27FC236}">
                <a16:creationId xmlns:a16="http://schemas.microsoft.com/office/drawing/2014/main" id="{C72C3200-590B-AE3D-2A62-930B2876B438}"/>
              </a:ext>
            </a:extLst>
          </p:cNvPr>
          <p:cNvSpPr>
            <a:spLocks noGrp="1"/>
          </p:cNvSpPr>
          <p:nvPr>
            <p:ph type="sldNum" idx="12"/>
          </p:nvPr>
        </p:nvSpPr>
        <p:spPr/>
        <p:txBody>
          <a:bodyPr/>
          <a:lstStyle/>
          <a:p>
            <a:fld id="{00000000-1234-1234-1234-123412341234}" type="slidenum">
              <a:rPr lang="en-US" altLang="zh-TW" smtClean="0"/>
              <a:pPr/>
              <a:t>6</a:t>
            </a:fld>
            <a:endParaRPr lang="zh-TW" altLang="en-US"/>
          </a:p>
        </p:txBody>
      </p:sp>
      <p:sp>
        <p:nvSpPr>
          <p:cNvPr id="8" name="文字版面配置區 9">
            <a:extLst>
              <a:ext uri="{FF2B5EF4-FFF2-40B4-BE49-F238E27FC236}">
                <a16:creationId xmlns:a16="http://schemas.microsoft.com/office/drawing/2014/main" id="{79FEB806-FBAA-F0ED-A8E3-65B51705D2F9}"/>
              </a:ext>
            </a:extLst>
          </p:cNvPr>
          <p:cNvSpPr txBox="1">
            <a:spLocks/>
          </p:cNvSpPr>
          <p:nvPr/>
        </p:nvSpPr>
        <p:spPr>
          <a:xfrm>
            <a:off x="3317847" y="1238177"/>
            <a:ext cx="5673752" cy="464871"/>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w="12700" cap="flat" cmpd="sng" algn="ctr">
            <a:noFill/>
            <a:prstDash val="solid"/>
            <a:miter lim="800000"/>
          </a:ln>
          <a:effectLst/>
        </p:spPr>
        <p:txBody>
          <a:bodyPr vert="horz" lIns="91440" tIns="45720" rIns="91440" bIns="45720" rtlCol="0" anchor="ctr">
            <a:noAutofit/>
          </a:bodyPr>
          <a:lstStyle>
            <a:lvl1pPr marL="0" indent="0" algn="ctr" defTabSz="914400" rtl="0" eaLnBrk="1" latinLnBrk="0" hangingPunct="1">
              <a:lnSpc>
                <a:spcPct val="100000"/>
              </a:lnSpc>
              <a:spcBef>
                <a:spcPts val="0"/>
              </a:spcBef>
              <a:buFont typeface="Arial" panose="020B0604020202020204" pitchFamily="34" charset="0"/>
              <a:buNone/>
              <a:defRPr lang="en-US" sz="1400" kern="1200" spc="300" baseline="0" dirty="0">
                <a:solidFill>
                  <a:schemeClr val="lt1"/>
                </a:solidFill>
                <a:latin typeface="Microsoft JhengHei UI" panose="020B0604030504040204" pitchFamily="34" charset="-120"/>
                <a:ea typeface="Microsoft JhengHei UI" panose="020B0604030504040204" pitchFamily="34" charset="-120"/>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lt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lt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lt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r>
              <a:rPr lang="zh-TW" altLang="en-US" dirty="0"/>
              <a:t>台灣加權指數、</a:t>
            </a:r>
            <a:r>
              <a:rPr lang="en-US" altLang="zh-TW" dirty="0">
                <a:latin typeface="Microsoft JhengHei UI" panose="020B0604030504040204" pitchFamily="34" charset="-120"/>
                <a:ea typeface="Microsoft JhengHei UI" panose="020B0604030504040204" pitchFamily="34" charset="-120"/>
              </a:rPr>
              <a:t>S&amp;P500</a:t>
            </a:r>
            <a:r>
              <a:rPr lang="zh-TW" altLang="en-US" dirty="0"/>
              <a:t>指數以及</a:t>
            </a:r>
            <a:r>
              <a:rPr lang="en-US" altLang="zh-TW" dirty="0"/>
              <a:t>VIX</a:t>
            </a:r>
            <a:r>
              <a:rPr lang="zh-TW" altLang="en-US" dirty="0"/>
              <a:t>恐慌指數</a:t>
            </a:r>
          </a:p>
        </p:txBody>
      </p:sp>
      <p:sp>
        <p:nvSpPr>
          <p:cNvPr id="19" name="標題 7">
            <a:extLst>
              <a:ext uri="{FF2B5EF4-FFF2-40B4-BE49-F238E27FC236}">
                <a16:creationId xmlns:a16="http://schemas.microsoft.com/office/drawing/2014/main" id="{77D254C6-2B50-73A5-A033-97E2D04D3A1E}"/>
              </a:ext>
            </a:extLst>
          </p:cNvPr>
          <p:cNvSpPr txBox="1">
            <a:spLocks/>
          </p:cNvSpPr>
          <p:nvPr/>
        </p:nvSpPr>
        <p:spPr>
          <a:xfrm>
            <a:off x="0" y="33555"/>
            <a:ext cx="2013358" cy="398837"/>
          </a:xfrm>
          <a:prstGeom prst="rect">
            <a:avLst/>
          </a:prstGeom>
        </p:spPr>
        <p:txBody>
          <a:bodyPr spcFirstLastPara="1" vert="horz" wrap="square" lIns="91425" tIns="91425" rIns="91425" bIns="91425" rtlCol="0" anchor="t" anchorCtr="0">
            <a:normAutofit/>
          </a:bodyPr>
          <a:lstStyle>
            <a:lvl1pPr lvl="0" algn="ctr" defTabSz="914400" rtl="0" eaLnBrk="1" latinLnBrk="0" hangingPunct="1">
              <a:lnSpc>
                <a:spcPct val="100000"/>
              </a:lnSpc>
              <a:spcBef>
                <a:spcPts val="0"/>
              </a:spcBef>
              <a:spcAft>
                <a:spcPts val="0"/>
              </a:spcAft>
              <a:buSzPts val="2800"/>
              <a:buNone/>
              <a:defRPr sz="3600" kern="1200" cap="all" baseline="0">
                <a:solidFill>
                  <a:schemeClr val="tx1"/>
                </a:solidFill>
                <a:latin typeface="Microsoft JhengHei UI" panose="020B0604030504040204" pitchFamily="34" charset="-120"/>
                <a:ea typeface="Microsoft JhengHei UI" panose="020B0604030504040204" pitchFamily="34" charset="-120"/>
                <a:cs typeface="+mj-c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pPr algn="l"/>
            <a:r>
              <a:rPr lang="en-US" altLang="zh-TW" sz="1400"/>
              <a:t>&gt;</a:t>
            </a:r>
            <a:r>
              <a:rPr lang="zh-TW" altLang="en-US" sz="1400" dirty="0"/>
              <a:t>野村第三組</a:t>
            </a:r>
            <a:r>
              <a:rPr lang="en-US" altLang="zh-TW" sz="1400" dirty="0"/>
              <a:t>/</a:t>
            </a:r>
            <a:r>
              <a:rPr lang="zh-TW" altLang="en-US" sz="1400" dirty="0"/>
              <a:t>資料蒐集</a:t>
            </a:r>
            <a:endParaRPr lang="en-US" altLang="zh-TW" sz="1400" dirty="0"/>
          </a:p>
        </p:txBody>
      </p:sp>
    </p:spTree>
    <p:extLst>
      <p:ext uri="{BB962C8B-B14F-4D97-AF65-F5344CB8AC3E}">
        <p14:creationId xmlns:p14="http://schemas.microsoft.com/office/powerpoint/2010/main" val="4245661048"/>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6"/>
          <p:cNvSpPr txBox="1"/>
          <p:nvPr/>
        </p:nvSpPr>
        <p:spPr>
          <a:xfrm>
            <a:off x="2612600" y="592700"/>
            <a:ext cx="6966800" cy="738623"/>
          </a:xfrm>
          <a:prstGeom prst="rect">
            <a:avLst/>
          </a:prstGeom>
          <a:noFill/>
          <a:ln>
            <a:noFill/>
          </a:ln>
        </p:spPr>
        <p:txBody>
          <a:bodyPr spcFirstLastPara="1" wrap="square" lIns="121900" tIns="121900" rIns="121900" bIns="121900" anchor="t" anchorCtr="0">
            <a:spAutoFit/>
          </a:bodyPr>
          <a:lstStyle/>
          <a:p>
            <a:pPr algn="ctr"/>
            <a:r>
              <a:rPr lang="zh-TW" altLang="en-US" sz="3200" b="1" dirty="0">
                <a:latin typeface="Microsoft JhengHei UI" panose="020B0604030504040204" pitchFamily="34" charset="-120"/>
                <a:ea typeface="Microsoft JhengHei UI" panose="020B0604030504040204" pitchFamily="34" charset="-120"/>
              </a:rPr>
              <a:t>淨值</a:t>
            </a:r>
            <a:endParaRPr sz="3200" b="1" dirty="0">
              <a:latin typeface="Microsoft JhengHei UI" panose="020B0604030504040204" pitchFamily="34" charset="-120"/>
              <a:ea typeface="Microsoft JhengHei UI" panose="020B0604030504040204" pitchFamily="34" charset="-120"/>
            </a:endParaRPr>
          </a:p>
        </p:txBody>
      </p:sp>
      <p:pic>
        <p:nvPicPr>
          <p:cNvPr id="75" name="Google Shape;75;p16"/>
          <p:cNvPicPr preferRelativeResize="0"/>
          <p:nvPr/>
        </p:nvPicPr>
        <p:blipFill>
          <a:blip r:embed="rId3">
            <a:alphaModFix/>
          </a:blip>
          <a:stretch>
            <a:fillRect/>
          </a:stretch>
        </p:blipFill>
        <p:spPr>
          <a:xfrm>
            <a:off x="798036" y="1823518"/>
            <a:ext cx="4876037" cy="4052601"/>
          </a:xfrm>
          <a:prstGeom prst="rect">
            <a:avLst/>
          </a:prstGeom>
          <a:noFill/>
          <a:ln>
            <a:noFill/>
          </a:ln>
        </p:spPr>
      </p:pic>
      <p:sp>
        <p:nvSpPr>
          <p:cNvPr id="2" name="投影片編號版面配置區 1">
            <a:extLst>
              <a:ext uri="{FF2B5EF4-FFF2-40B4-BE49-F238E27FC236}">
                <a16:creationId xmlns:a16="http://schemas.microsoft.com/office/drawing/2014/main" id="{24629321-F9DC-920A-E718-0C103FA2A87B}"/>
              </a:ext>
            </a:extLst>
          </p:cNvPr>
          <p:cNvSpPr>
            <a:spLocks noGrp="1"/>
          </p:cNvSpPr>
          <p:nvPr>
            <p:ph type="sldNum" idx="12"/>
          </p:nvPr>
        </p:nvSpPr>
        <p:spPr/>
        <p:txBody>
          <a:bodyPr/>
          <a:lstStyle/>
          <a:p>
            <a:fld id="{00000000-1234-1234-1234-123412341234}" type="slidenum">
              <a:rPr lang="en-US" altLang="zh-TW" smtClean="0"/>
              <a:pPr/>
              <a:t>7</a:t>
            </a:fld>
            <a:endParaRPr lang="zh-TW" altLang="en-US"/>
          </a:p>
        </p:txBody>
      </p:sp>
      <p:sp>
        <p:nvSpPr>
          <p:cNvPr id="8" name="矩形: 圓角 7">
            <a:extLst>
              <a:ext uri="{FF2B5EF4-FFF2-40B4-BE49-F238E27FC236}">
                <a16:creationId xmlns:a16="http://schemas.microsoft.com/office/drawing/2014/main" id="{9E29E177-B411-75AF-5948-D105A8F20637}"/>
              </a:ext>
            </a:extLst>
          </p:cNvPr>
          <p:cNvSpPr/>
          <p:nvPr/>
        </p:nvSpPr>
        <p:spPr>
          <a:xfrm>
            <a:off x="5125673" y="3712128"/>
            <a:ext cx="6803471" cy="1921079"/>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文字方塊 8">
            <a:extLst>
              <a:ext uri="{FF2B5EF4-FFF2-40B4-BE49-F238E27FC236}">
                <a16:creationId xmlns:a16="http://schemas.microsoft.com/office/drawing/2014/main" id="{9A5E278E-26FB-018D-ADA2-496713DA971C}"/>
              </a:ext>
            </a:extLst>
          </p:cNvPr>
          <p:cNvSpPr txBox="1"/>
          <p:nvPr/>
        </p:nvSpPr>
        <p:spPr>
          <a:xfrm>
            <a:off x="5410897" y="3888262"/>
            <a:ext cx="6396607" cy="1443537"/>
          </a:xfrm>
          <a:prstGeom prst="rect">
            <a:avLst/>
          </a:prstGeom>
          <a:noFill/>
        </p:spPr>
        <p:txBody>
          <a:bodyPr wrap="square">
            <a:spAutoFit/>
          </a:bodyPr>
          <a:lstStyle/>
          <a:p>
            <a:pPr>
              <a:lnSpc>
                <a:spcPct val="200000"/>
              </a:lnSpc>
            </a:pPr>
            <a:r>
              <a:rPr lang="zh-TW" altLang="en-US" dirty="0">
                <a:latin typeface="Microsoft JhengHei UI" panose="020B0604030504040204" pitchFamily="34" charset="-120"/>
                <a:ea typeface="Microsoft JhengHei UI" panose="020B0604030504040204" pitchFamily="34" charset="-120"/>
              </a:rPr>
              <a:t>使用方法：採用目標基金的目標日前三天的平均變動率</a:t>
            </a:r>
            <a:endParaRPr lang="en-US" altLang="zh-TW" dirty="0">
              <a:latin typeface="Microsoft JhengHei UI" panose="020B0604030504040204" pitchFamily="34" charset="-120"/>
              <a:ea typeface="Microsoft JhengHei UI" panose="020B0604030504040204" pitchFamily="34" charset="-120"/>
            </a:endParaRPr>
          </a:p>
          <a:p>
            <a:pPr>
              <a:lnSpc>
                <a:spcPct val="200000"/>
              </a:lnSpc>
            </a:pPr>
            <a:r>
              <a:rPr lang="zh-TW" altLang="en-US" sz="1400" dirty="0">
                <a:latin typeface="Microsoft JhengHei UI" panose="020B0604030504040204" pitchFamily="34" charset="-120"/>
                <a:ea typeface="Microsoft JhengHei UI" panose="020B0604030504040204" pitchFamily="34" charset="-120"/>
              </a:rPr>
              <a:t>*參考葉文華（</a:t>
            </a:r>
            <a:r>
              <a:rPr lang="en-US" altLang="zh-TW" sz="1400" dirty="0">
                <a:latin typeface="Microsoft JhengHei UI" panose="020B0604030504040204" pitchFamily="34" charset="-120"/>
                <a:ea typeface="Microsoft JhengHei UI" panose="020B0604030504040204" pitchFamily="34" charset="-120"/>
              </a:rPr>
              <a:t>2011</a:t>
            </a:r>
            <a:r>
              <a:rPr lang="zh-TW" altLang="en-US" sz="1400" dirty="0">
                <a:latin typeface="Microsoft JhengHei UI" panose="020B0604030504040204" pitchFamily="34" charset="-120"/>
                <a:ea typeface="Microsoft JhengHei UI" panose="020B0604030504040204" pitchFamily="34" charset="-120"/>
              </a:rPr>
              <a:t>）論文</a:t>
            </a:r>
            <a:r>
              <a:rPr lang="en-US" altLang="zh-TW" sz="1400" dirty="0">
                <a:latin typeface="Microsoft JhengHei UI" panose="020B0604030504040204" pitchFamily="34" charset="-120"/>
                <a:ea typeface="Microsoft JhengHei UI" panose="020B0604030504040204" pitchFamily="34" charset="-120"/>
              </a:rPr>
              <a:t>"</a:t>
            </a:r>
            <a:r>
              <a:rPr lang="zh-TW" altLang="en-US" sz="1400" dirty="0">
                <a:latin typeface="Microsoft JhengHei UI" panose="020B0604030504040204" pitchFamily="34" charset="-120"/>
                <a:ea typeface="Microsoft JhengHei UI" panose="020B0604030504040204" pitchFamily="34" charset="-120"/>
              </a:rPr>
              <a:t>運用文字探勘在財經新聞內容即時偵測股價反轉時點之研究</a:t>
            </a:r>
            <a:r>
              <a:rPr lang="en-US" altLang="zh-TW" sz="1400" dirty="0">
                <a:latin typeface="Microsoft JhengHei UI" panose="020B0604030504040204" pitchFamily="34" charset="-120"/>
                <a:ea typeface="Microsoft JhengHei UI" panose="020B0604030504040204" pitchFamily="34" charset="-120"/>
              </a:rPr>
              <a:t>" </a:t>
            </a:r>
            <a:r>
              <a:rPr lang="zh-TW" altLang="en-US" sz="1400" dirty="0">
                <a:latin typeface="Microsoft JhengHei UI" panose="020B0604030504040204" pitchFamily="34" charset="-120"/>
                <a:ea typeface="Microsoft JhengHei UI" panose="020B0604030504040204" pitchFamily="34" charset="-120"/>
              </a:rPr>
              <a:t>中的實驗結果</a:t>
            </a:r>
          </a:p>
        </p:txBody>
      </p:sp>
      <p:sp>
        <p:nvSpPr>
          <p:cNvPr id="11" name="標題 7">
            <a:extLst>
              <a:ext uri="{FF2B5EF4-FFF2-40B4-BE49-F238E27FC236}">
                <a16:creationId xmlns:a16="http://schemas.microsoft.com/office/drawing/2014/main" id="{EA0EB8EB-131C-0D55-2AB7-3F9931D71EBA}"/>
              </a:ext>
            </a:extLst>
          </p:cNvPr>
          <p:cNvSpPr txBox="1">
            <a:spLocks/>
          </p:cNvSpPr>
          <p:nvPr/>
        </p:nvSpPr>
        <p:spPr>
          <a:xfrm>
            <a:off x="0" y="33555"/>
            <a:ext cx="2013358" cy="398837"/>
          </a:xfrm>
          <a:prstGeom prst="rect">
            <a:avLst/>
          </a:prstGeom>
        </p:spPr>
        <p:txBody>
          <a:bodyPr spcFirstLastPara="1" vert="horz" wrap="square" lIns="91425" tIns="91425" rIns="91425" bIns="91425" rtlCol="0" anchor="t" anchorCtr="0">
            <a:normAutofit/>
          </a:bodyPr>
          <a:lstStyle>
            <a:lvl1pPr lvl="0" algn="ctr" defTabSz="914400" rtl="0" eaLnBrk="1" latinLnBrk="0" hangingPunct="1">
              <a:lnSpc>
                <a:spcPct val="100000"/>
              </a:lnSpc>
              <a:spcBef>
                <a:spcPts val="0"/>
              </a:spcBef>
              <a:spcAft>
                <a:spcPts val="0"/>
              </a:spcAft>
              <a:buSzPts val="2800"/>
              <a:buNone/>
              <a:defRPr sz="3600" kern="1200" cap="all" baseline="0">
                <a:solidFill>
                  <a:schemeClr val="tx1"/>
                </a:solidFill>
                <a:latin typeface="Microsoft JhengHei UI" panose="020B0604030504040204" pitchFamily="34" charset="-120"/>
                <a:ea typeface="Microsoft JhengHei UI" panose="020B0604030504040204" pitchFamily="34" charset="-120"/>
                <a:cs typeface="+mj-c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pPr algn="l"/>
            <a:r>
              <a:rPr lang="en-US" altLang="zh-TW" sz="1400"/>
              <a:t>&gt;</a:t>
            </a:r>
            <a:r>
              <a:rPr lang="zh-TW" altLang="en-US" sz="1400" dirty="0"/>
              <a:t>野村第三組</a:t>
            </a:r>
            <a:r>
              <a:rPr lang="en-US" altLang="zh-TW" sz="1400" dirty="0"/>
              <a:t>/</a:t>
            </a:r>
            <a:r>
              <a:rPr lang="zh-TW" altLang="en-US" sz="1400" dirty="0"/>
              <a:t>資料蒐集</a:t>
            </a:r>
            <a:endParaRPr lang="en-US" altLang="zh-TW" sz="1400" dirty="0"/>
          </a:p>
        </p:txBody>
      </p:sp>
    </p:spTree>
    <p:extLst>
      <p:ext uri="{BB962C8B-B14F-4D97-AF65-F5344CB8AC3E}">
        <p14:creationId xmlns:p14="http://schemas.microsoft.com/office/powerpoint/2010/main" val="3026495233"/>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Google Shape;80;p17"/>
          <p:cNvSpPr txBox="1"/>
          <p:nvPr/>
        </p:nvSpPr>
        <p:spPr>
          <a:xfrm>
            <a:off x="2612600" y="592700"/>
            <a:ext cx="6966800" cy="738623"/>
          </a:xfrm>
          <a:prstGeom prst="rect">
            <a:avLst/>
          </a:prstGeom>
          <a:noFill/>
          <a:ln>
            <a:noFill/>
          </a:ln>
        </p:spPr>
        <p:txBody>
          <a:bodyPr spcFirstLastPara="1" wrap="square" lIns="121900" tIns="121900" rIns="121900" bIns="121900" anchor="t" anchorCtr="0">
            <a:spAutoFit/>
          </a:bodyPr>
          <a:lstStyle/>
          <a:p>
            <a:pPr algn="ctr"/>
            <a:r>
              <a:rPr lang="zh-TW" altLang="en-US" sz="3200" b="1" dirty="0">
                <a:latin typeface="Microsoft JhengHei UI" panose="020B0604030504040204" pitchFamily="34" charset="-120"/>
                <a:ea typeface="Microsoft JhengHei UI" panose="020B0604030504040204" pitchFamily="34" charset="-120"/>
              </a:rPr>
              <a:t>持股</a:t>
            </a:r>
            <a:endParaRPr sz="3200" b="1" dirty="0">
              <a:latin typeface="Microsoft JhengHei UI" panose="020B0604030504040204" pitchFamily="34" charset="-120"/>
              <a:ea typeface="Microsoft JhengHei UI" panose="020B0604030504040204" pitchFamily="34" charset="-120"/>
            </a:endParaRPr>
          </a:p>
        </p:txBody>
      </p:sp>
      <p:sp>
        <p:nvSpPr>
          <p:cNvPr id="5" name="Google Shape;81;p17">
            <a:extLst>
              <a:ext uri="{FF2B5EF4-FFF2-40B4-BE49-F238E27FC236}">
                <a16:creationId xmlns:a16="http://schemas.microsoft.com/office/drawing/2014/main" id="{FE437545-CC91-081E-B44F-9CB72E1BDBA8}"/>
              </a:ext>
            </a:extLst>
          </p:cNvPr>
          <p:cNvSpPr txBox="1">
            <a:spLocks/>
          </p:cNvSpPr>
          <p:nvPr/>
        </p:nvSpPr>
        <p:spPr>
          <a:xfrm>
            <a:off x="-174388" y="6367824"/>
            <a:ext cx="1986103" cy="466188"/>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icrosoft JhengHei UI" panose="020B0604030504040204" pitchFamily="34" charset="-120"/>
                <a:ea typeface="Microsoft JhengHei UI" panose="020B0604030504040204" pitchFamily="34" charset="-120"/>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icrosoft JhengHei UI" panose="020B0604030504040204" pitchFamily="34" charset="-120"/>
                <a:ea typeface="Microsoft JhengHei UI" panose="020B0604030504040204" pitchFamily="34" charset="-120"/>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icrosoft JhengHei UI" panose="020B0604030504040204" pitchFamily="34" charset="-120"/>
                <a:ea typeface="Microsoft JhengHei UI" panose="020B0604030504040204" pitchFamily="34" charset="-120"/>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icrosoft JhengHei UI" panose="020B0604030504040204" pitchFamily="34" charset="-120"/>
                <a:ea typeface="Microsoft JhengHei UI" panose="020B0604030504040204" pitchFamily="34" charset="-120"/>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icrosoft JhengHei UI" panose="020B0604030504040204" pitchFamily="34" charset="-120"/>
                <a:ea typeface="Microsoft JhengHei UI" panose="020B0604030504040204" pitchFamily="34" charset="-12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00000"/>
              </a:lnSpc>
              <a:spcBef>
                <a:spcPts val="0"/>
              </a:spcBef>
              <a:spcAft>
                <a:spcPts val="1600"/>
              </a:spcAft>
              <a:buFont typeface="Arial" panose="020B0604020202020204" pitchFamily="34" charset="0"/>
              <a:buNone/>
            </a:pPr>
            <a:r>
              <a:rPr lang="zh-TW" altLang="en-US" sz="1200" dirty="0"/>
              <a:t>資料來源：野村官網</a:t>
            </a:r>
            <a:endParaRPr lang="en-US" altLang="zh-TW" sz="1200" dirty="0"/>
          </a:p>
        </p:txBody>
      </p:sp>
      <p:sp>
        <p:nvSpPr>
          <p:cNvPr id="2" name="投影片編號版面配置區 1">
            <a:extLst>
              <a:ext uri="{FF2B5EF4-FFF2-40B4-BE49-F238E27FC236}">
                <a16:creationId xmlns:a16="http://schemas.microsoft.com/office/drawing/2014/main" id="{A83F3EB6-69FF-082F-1BA7-EF8F0A8E2AA1}"/>
              </a:ext>
            </a:extLst>
          </p:cNvPr>
          <p:cNvSpPr>
            <a:spLocks noGrp="1"/>
          </p:cNvSpPr>
          <p:nvPr>
            <p:ph type="sldNum" idx="12"/>
          </p:nvPr>
        </p:nvSpPr>
        <p:spPr/>
        <p:txBody>
          <a:bodyPr/>
          <a:lstStyle/>
          <a:p>
            <a:fld id="{00000000-1234-1234-1234-123412341234}" type="slidenum">
              <a:rPr lang="en-US" altLang="zh-TW" smtClean="0"/>
              <a:pPr/>
              <a:t>8</a:t>
            </a:fld>
            <a:endParaRPr lang="zh-TW" altLang="en-US"/>
          </a:p>
        </p:txBody>
      </p:sp>
      <p:pic>
        <p:nvPicPr>
          <p:cNvPr id="4" name="圖片 3">
            <a:extLst>
              <a:ext uri="{FF2B5EF4-FFF2-40B4-BE49-F238E27FC236}">
                <a16:creationId xmlns:a16="http://schemas.microsoft.com/office/drawing/2014/main" id="{B9D20C2F-8D3C-FEAF-9EFF-7D83BF56AE79}"/>
              </a:ext>
            </a:extLst>
          </p:cNvPr>
          <p:cNvPicPr>
            <a:picLocks noChangeAspect="1"/>
          </p:cNvPicPr>
          <p:nvPr/>
        </p:nvPicPr>
        <p:blipFill rotWithShape="1">
          <a:blip r:embed="rId3"/>
          <a:srcRect r="47328"/>
          <a:stretch/>
        </p:blipFill>
        <p:spPr>
          <a:xfrm>
            <a:off x="256211" y="1617939"/>
            <a:ext cx="6421774" cy="4200732"/>
          </a:xfrm>
          <a:prstGeom prst="rect">
            <a:avLst/>
          </a:prstGeom>
        </p:spPr>
      </p:pic>
      <p:sp>
        <p:nvSpPr>
          <p:cNvPr id="10" name="矩形: 圓角 9">
            <a:extLst>
              <a:ext uri="{FF2B5EF4-FFF2-40B4-BE49-F238E27FC236}">
                <a16:creationId xmlns:a16="http://schemas.microsoft.com/office/drawing/2014/main" id="{E29F8AE4-CA9F-30F0-4C32-F1B67CDE0943}"/>
              </a:ext>
            </a:extLst>
          </p:cNvPr>
          <p:cNvSpPr/>
          <p:nvPr/>
        </p:nvSpPr>
        <p:spPr>
          <a:xfrm>
            <a:off x="5255703" y="3025847"/>
            <a:ext cx="6803471" cy="2713839"/>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文字方塊 10">
            <a:extLst>
              <a:ext uri="{FF2B5EF4-FFF2-40B4-BE49-F238E27FC236}">
                <a16:creationId xmlns:a16="http://schemas.microsoft.com/office/drawing/2014/main" id="{6B20B77D-BD46-A7A6-BB7D-8CBBC43D099F}"/>
              </a:ext>
            </a:extLst>
          </p:cNvPr>
          <p:cNvSpPr txBox="1"/>
          <p:nvPr/>
        </p:nvSpPr>
        <p:spPr>
          <a:xfrm>
            <a:off x="5473815" y="3547121"/>
            <a:ext cx="6396607" cy="1671355"/>
          </a:xfrm>
          <a:prstGeom prst="rect">
            <a:avLst/>
          </a:prstGeom>
          <a:noFill/>
        </p:spPr>
        <p:txBody>
          <a:bodyPr wrap="square">
            <a:spAutoFit/>
          </a:bodyPr>
          <a:lstStyle/>
          <a:p>
            <a:pPr>
              <a:lnSpc>
                <a:spcPct val="200000"/>
              </a:lnSpc>
            </a:pPr>
            <a:r>
              <a:rPr lang="zh-TW" altLang="en-US" sz="1800" dirty="0">
                <a:latin typeface="Microsoft JhengHei UI" panose="020B0604030504040204" pitchFamily="34" charset="-120"/>
                <a:ea typeface="Microsoft JhengHei UI" panose="020B0604030504040204" pitchFamily="34" charset="-120"/>
              </a:rPr>
              <a:t>蒐集原因：新聞通常不談論基金名稱，而</a:t>
            </a:r>
            <a:r>
              <a:rPr lang="zh-TW" altLang="en-US" dirty="0">
                <a:latin typeface="Microsoft JhengHei UI" panose="020B0604030504040204" pitchFamily="34" charset="-120"/>
                <a:ea typeface="Microsoft JhengHei UI" panose="020B0604030504040204" pitchFamily="34" charset="-120"/>
              </a:rPr>
              <a:t>是</a:t>
            </a:r>
            <a:r>
              <a:rPr lang="zh-TW" altLang="en-US" sz="1800" dirty="0">
                <a:latin typeface="Microsoft JhengHei UI" panose="020B0604030504040204" pitchFamily="34" charset="-120"/>
                <a:ea typeface="Microsoft JhengHei UI" panose="020B0604030504040204" pitchFamily="34" charset="-120"/>
              </a:rPr>
              <a:t>討論股票趨勢</a:t>
            </a:r>
            <a:endParaRPr lang="en-US" altLang="zh-TW" sz="1800" dirty="0">
              <a:latin typeface="Microsoft JhengHei UI" panose="020B0604030504040204" pitchFamily="34" charset="-120"/>
              <a:ea typeface="Microsoft JhengHei UI" panose="020B0604030504040204" pitchFamily="34" charset="-120"/>
            </a:endParaRPr>
          </a:p>
          <a:p>
            <a:pPr>
              <a:lnSpc>
                <a:spcPct val="200000"/>
              </a:lnSpc>
            </a:pPr>
            <a:r>
              <a:rPr lang="zh-TW" altLang="en-US" dirty="0">
                <a:latin typeface="Microsoft JhengHei UI" panose="020B0604030504040204" pitchFamily="34" charset="-120"/>
                <a:ea typeface="Microsoft JhengHei UI" panose="020B0604030504040204" pitchFamily="34" charset="-120"/>
              </a:rPr>
              <a:t>使用方法：</a:t>
            </a:r>
            <a:r>
              <a:rPr lang="zh-TW" altLang="en-US" sz="1800" dirty="0">
                <a:latin typeface="Microsoft JhengHei UI" panose="020B0604030504040204" pitchFamily="34" charset="-120"/>
                <a:ea typeface="Microsoft JhengHei UI" panose="020B0604030504040204" pitchFamily="34" charset="-120"/>
              </a:rPr>
              <a:t>利用每檔基金持股內容來篩選與每檔基金相關的新聞有哪些</a:t>
            </a:r>
            <a:endParaRPr lang="zh-TW" altLang="en-US" sz="1400" dirty="0">
              <a:latin typeface="Microsoft JhengHei UI" panose="020B0604030504040204" pitchFamily="34" charset="-120"/>
              <a:ea typeface="Microsoft JhengHei UI" panose="020B0604030504040204" pitchFamily="34" charset="-120"/>
            </a:endParaRPr>
          </a:p>
        </p:txBody>
      </p:sp>
      <p:sp>
        <p:nvSpPr>
          <p:cNvPr id="12" name="標題 7">
            <a:extLst>
              <a:ext uri="{FF2B5EF4-FFF2-40B4-BE49-F238E27FC236}">
                <a16:creationId xmlns:a16="http://schemas.microsoft.com/office/drawing/2014/main" id="{728DBD86-06D9-AF6F-44CA-3967B60310EA}"/>
              </a:ext>
            </a:extLst>
          </p:cNvPr>
          <p:cNvSpPr txBox="1">
            <a:spLocks/>
          </p:cNvSpPr>
          <p:nvPr/>
        </p:nvSpPr>
        <p:spPr>
          <a:xfrm>
            <a:off x="0" y="33555"/>
            <a:ext cx="2013358" cy="398837"/>
          </a:xfrm>
          <a:prstGeom prst="rect">
            <a:avLst/>
          </a:prstGeom>
        </p:spPr>
        <p:txBody>
          <a:bodyPr spcFirstLastPara="1" vert="horz" wrap="square" lIns="91425" tIns="91425" rIns="91425" bIns="91425" rtlCol="0" anchor="t" anchorCtr="0">
            <a:normAutofit/>
          </a:bodyPr>
          <a:lstStyle>
            <a:lvl1pPr lvl="0" algn="ctr" defTabSz="914400" rtl="0" eaLnBrk="1" latinLnBrk="0" hangingPunct="1">
              <a:lnSpc>
                <a:spcPct val="100000"/>
              </a:lnSpc>
              <a:spcBef>
                <a:spcPts val="0"/>
              </a:spcBef>
              <a:spcAft>
                <a:spcPts val="0"/>
              </a:spcAft>
              <a:buSzPts val="2800"/>
              <a:buNone/>
              <a:defRPr sz="3600" kern="1200" cap="all" baseline="0">
                <a:solidFill>
                  <a:schemeClr val="tx1"/>
                </a:solidFill>
                <a:latin typeface="Microsoft JhengHei UI" panose="020B0604030504040204" pitchFamily="34" charset="-120"/>
                <a:ea typeface="Microsoft JhengHei UI" panose="020B0604030504040204" pitchFamily="34" charset="-120"/>
                <a:cs typeface="+mj-c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pPr algn="l"/>
            <a:r>
              <a:rPr lang="en-US" altLang="zh-TW" sz="1400"/>
              <a:t>&gt;</a:t>
            </a:r>
            <a:r>
              <a:rPr lang="zh-TW" altLang="en-US" sz="1400" dirty="0"/>
              <a:t>野村第三組</a:t>
            </a:r>
            <a:r>
              <a:rPr lang="en-US" altLang="zh-TW" sz="1400" dirty="0"/>
              <a:t>/</a:t>
            </a:r>
            <a:r>
              <a:rPr lang="zh-TW" altLang="en-US" sz="1400" dirty="0"/>
              <a:t>資料蒐集</a:t>
            </a:r>
            <a:endParaRPr lang="en-US" altLang="zh-TW" sz="1400" dirty="0"/>
          </a:p>
        </p:txBody>
      </p:sp>
    </p:spTree>
    <p:extLst>
      <p:ext uri="{BB962C8B-B14F-4D97-AF65-F5344CB8AC3E}">
        <p14:creationId xmlns:p14="http://schemas.microsoft.com/office/powerpoint/2010/main" val="2214991266"/>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圖片 28">
            <a:extLst>
              <a:ext uri="{FF2B5EF4-FFF2-40B4-BE49-F238E27FC236}">
                <a16:creationId xmlns:a16="http://schemas.microsoft.com/office/drawing/2014/main" id="{C1EC89E3-F776-A5C4-9AF9-F3A642CDB5C7}"/>
              </a:ext>
            </a:extLst>
          </p:cNvPr>
          <p:cNvPicPr>
            <a:picLocks noChangeAspect="1"/>
          </p:cNvPicPr>
          <p:nvPr/>
        </p:nvPicPr>
        <p:blipFill rotWithShape="1">
          <a:blip r:embed="rId3">
            <a:duotone>
              <a:prstClr val="black"/>
              <a:schemeClr val="accent6">
                <a:tint val="45000"/>
                <a:satMod val="400000"/>
              </a:schemeClr>
            </a:duotone>
          </a:blip>
          <a:srcRect l="-1" r="48963"/>
          <a:stretch/>
        </p:blipFill>
        <p:spPr>
          <a:xfrm>
            <a:off x="0" y="-19851"/>
            <a:ext cx="6003114" cy="5409902"/>
          </a:xfrm>
          <a:custGeom>
            <a:avLst/>
            <a:gdLst>
              <a:gd name="connsiteX0" fmla="*/ 0 w 6003114"/>
              <a:gd name="connsiteY0" fmla="*/ 1851 h 5409902"/>
              <a:gd name="connsiteX1" fmla="*/ 6002707 w 6003114"/>
              <a:gd name="connsiteY1" fmla="*/ 1851 h 5409902"/>
              <a:gd name="connsiteX2" fmla="*/ 4813502 w 6003114"/>
              <a:gd name="connsiteY2" fmla="*/ 5409902 h 5409902"/>
              <a:gd name="connsiteX3" fmla="*/ 0 w 6003114"/>
              <a:gd name="connsiteY3" fmla="*/ 5409902 h 5409902"/>
              <a:gd name="connsiteX4" fmla="*/ 6003114 w 6003114"/>
              <a:gd name="connsiteY4" fmla="*/ 0 h 5409902"/>
              <a:gd name="connsiteX5" fmla="*/ 6003114 w 6003114"/>
              <a:gd name="connsiteY5" fmla="*/ 1851 h 5409902"/>
              <a:gd name="connsiteX6" fmla="*/ 6002707 w 6003114"/>
              <a:gd name="connsiteY6" fmla="*/ 1851 h 5409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03114" h="5409902">
                <a:moveTo>
                  <a:pt x="0" y="1851"/>
                </a:moveTo>
                <a:lnTo>
                  <a:pt x="6002707" y="1851"/>
                </a:lnTo>
                <a:lnTo>
                  <a:pt x="4813502" y="5409902"/>
                </a:lnTo>
                <a:lnTo>
                  <a:pt x="0" y="5409902"/>
                </a:lnTo>
                <a:close/>
                <a:moveTo>
                  <a:pt x="6003114" y="0"/>
                </a:moveTo>
                <a:lnTo>
                  <a:pt x="6003114" y="1851"/>
                </a:lnTo>
                <a:lnTo>
                  <a:pt x="6002707" y="1851"/>
                </a:lnTo>
                <a:close/>
              </a:path>
            </a:pathLst>
          </a:custGeom>
          <a:ln>
            <a:solidFill>
              <a:schemeClr val="tx1"/>
            </a:solidFill>
          </a:ln>
        </p:spPr>
      </p:pic>
      <p:sp>
        <p:nvSpPr>
          <p:cNvPr id="4" name="文字版面配置區 3">
            <a:extLst>
              <a:ext uri="{FF2B5EF4-FFF2-40B4-BE49-F238E27FC236}">
                <a16:creationId xmlns:a16="http://schemas.microsoft.com/office/drawing/2014/main" id="{B67690D4-06D2-DE12-A6B6-DFA9CF3DF512}"/>
              </a:ext>
            </a:extLst>
          </p:cNvPr>
          <p:cNvSpPr>
            <a:spLocks noGrp="1"/>
          </p:cNvSpPr>
          <p:nvPr>
            <p:ph type="body" idx="1"/>
          </p:nvPr>
        </p:nvSpPr>
        <p:spPr>
          <a:xfrm>
            <a:off x="6121400" y="3258668"/>
            <a:ext cx="4868594" cy="365125"/>
          </a:xfrm>
        </p:spPr>
        <p:txBody>
          <a:bodyPr/>
          <a:lstStyle/>
          <a:p>
            <a:r>
              <a:rPr lang="zh-TW" altLang="en-US" dirty="0"/>
              <a:t>將野村提供的資料進行</a:t>
            </a:r>
            <a:r>
              <a:rPr lang="en-US" altLang="zh-TW" dirty="0"/>
              <a:t>EDA</a:t>
            </a:r>
            <a:r>
              <a:rPr lang="zh-TW" altLang="en-US" dirty="0"/>
              <a:t>處理</a:t>
            </a:r>
          </a:p>
        </p:txBody>
      </p:sp>
      <p:sp>
        <p:nvSpPr>
          <p:cNvPr id="23" name="標題 7">
            <a:extLst>
              <a:ext uri="{FF2B5EF4-FFF2-40B4-BE49-F238E27FC236}">
                <a16:creationId xmlns:a16="http://schemas.microsoft.com/office/drawing/2014/main" id="{826F44D5-14C0-EFB3-B1A1-7E25B734CDF1}"/>
              </a:ext>
            </a:extLst>
          </p:cNvPr>
          <p:cNvSpPr txBox="1">
            <a:spLocks/>
          </p:cNvSpPr>
          <p:nvPr/>
        </p:nvSpPr>
        <p:spPr>
          <a:xfrm>
            <a:off x="6121400" y="1939722"/>
            <a:ext cx="5897218" cy="884238"/>
          </a:xfrm>
          <a:prstGeom prst="rect">
            <a:avLst/>
          </a:prstGeom>
        </p:spPr>
        <p:txBody>
          <a:bodyPr vert="horz" lIns="91440" tIns="45720" rIns="91440" bIns="45720" rtlCol="0" anchor="ctr">
            <a:noAutofit/>
          </a:bodyPr>
          <a:lstStyle>
            <a:lvl1pPr algn="l" defTabSz="914400" rtl="0" eaLnBrk="1" latinLnBrk="0" hangingPunct="1">
              <a:lnSpc>
                <a:spcPct val="100000"/>
              </a:lnSpc>
              <a:spcBef>
                <a:spcPct val="0"/>
              </a:spcBef>
              <a:buNone/>
              <a:defRPr sz="6000" kern="1200" cap="all" spc="300" baseline="0">
                <a:solidFill>
                  <a:schemeClr val="tx1"/>
                </a:solidFill>
                <a:latin typeface="Microsoft JhengHei UI" panose="020B0604030504040204" pitchFamily="34" charset="-120"/>
                <a:ea typeface="Microsoft JhengHei UI" panose="020B0604030504040204" pitchFamily="34" charset="-120"/>
                <a:cs typeface="+mj-cs"/>
              </a:defRPr>
            </a:lvl1pPr>
          </a:lstStyle>
          <a:p>
            <a:r>
              <a:rPr lang="zh-TW" altLang="en-US" b="1" dirty="0"/>
              <a:t>資料探索</a:t>
            </a:r>
          </a:p>
        </p:txBody>
      </p:sp>
      <p:sp>
        <p:nvSpPr>
          <p:cNvPr id="32" name="文字方塊 31">
            <a:extLst>
              <a:ext uri="{FF2B5EF4-FFF2-40B4-BE49-F238E27FC236}">
                <a16:creationId xmlns:a16="http://schemas.microsoft.com/office/drawing/2014/main" id="{D97810CF-7A3F-F062-02CE-735C45C53F8A}"/>
              </a:ext>
            </a:extLst>
          </p:cNvPr>
          <p:cNvSpPr txBox="1"/>
          <p:nvPr/>
        </p:nvSpPr>
        <p:spPr>
          <a:xfrm>
            <a:off x="6096000" y="4058501"/>
            <a:ext cx="5065274" cy="1077218"/>
          </a:xfrm>
          <a:prstGeom prst="rect">
            <a:avLst/>
          </a:prstGeom>
          <a:noFill/>
        </p:spPr>
        <p:txBody>
          <a:bodyPr wrap="square" rtlCol="0">
            <a:spAutoFit/>
          </a:bodyPr>
          <a:lstStyle/>
          <a:p>
            <a:pPr marL="285750" indent="-285750" algn="l" rtl="0" eaLnBrk="1" fontAlgn="t" latinLnBrk="0" hangingPunct="1">
              <a:lnSpc>
                <a:spcPct val="200000"/>
              </a:lnSpc>
              <a:spcBef>
                <a:spcPts val="0"/>
              </a:spcBef>
              <a:spcAft>
                <a:spcPts val="0"/>
              </a:spcAft>
              <a:buFont typeface="Arial" panose="020B0604020202020204" pitchFamily="34" charset="0"/>
              <a:buChar char="•"/>
            </a:pPr>
            <a:r>
              <a:rPr lang="zh-TW" altLang="en-US" sz="1600" dirty="0">
                <a:latin typeface="Microsoft JhengHei UI" panose="020B0604030504040204" pitchFamily="34" charset="-120"/>
                <a:ea typeface="Microsoft JhengHei UI" panose="020B0604030504040204" pitchFamily="34" charset="-120"/>
              </a:rPr>
              <a:t>交易幣別</a:t>
            </a:r>
            <a:endParaRPr lang="en-US" altLang="zh-TW" sz="1600" dirty="0">
              <a:latin typeface="Microsoft JhengHei UI" panose="020B0604030504040204" pitchFamily="34" charset="-120"/>
              <a:ea typeface="Microsoft JhengHei UI" panose="020B0604030504040204" pitchFamily="34" charset="-120"/>
            </a:endParaRPr>
          </a:p>
          <a:p>
            <a:pPr marL="285750" indent="-285750" algn="l" rtl="0" eaLnBrk="1" fontAlgn="t" latinLnBrk="0" hangingPunct="1">
              <a:lnSpc>
                <a:spcPct val="200000"/>
              </a:lnSpc>
              <a:spcBef>
                <a:spcPts val="0"/>
              </a:spcBef>
              <a:spcAft>
                <a:spcPts val="0"/>
              </a:spcAft>
              <a:buFont typeface="Arial" panose="020B0604020202020204" pitchFamily="34" charset="0"/>
              <a:buChar char="•"/>
            </a:pPr>
            <a:r>
              <a:rPr lang="zh-TW" altLang="en-US" sz="1600" dirty="0">
                <a:latin typeface="Microsoft JhengHei UI" panose="020B0604030504040204" pitchFamily="34" charset="-120"/>
                <a:ea typeface="Microsoft JhengHei UI" panose="020B0604030504040204" pitchFamily="34" charset="-120"/>
              </a:rPr>
              <a:t>客戶分群</a:t>
            </a:r>
            <a:endParaRPr lang="zh-TW" altLang="zh-TW" sz="1600" i="0" u="none" strike="noStrike" dirty="0">
              <a:effectLst/>
              <a:latin typeface="Microsoft JhengHei UI" panose="020B0604030504040204" pitchFamily="34" charset="-120"/>
              <a:ea typeface="Microsoft JhengHei UI" panose="020B0604030504040204" pitchFamily="34" charset="-120"/>
            </a:endParaRPr>
          </a:p>
        </p:txBody>
      </p:sp>
      <p:grpSp>
        <p:nvGrpSpPr>
          <p:cNvPr id="3" name="群組 2">
            <a:extLst>
              <a:ext uri="{FF2B5EF4-FFF2-40B4-BE49-F238E27FC236}">
                <a16:creationId xmlns:a16="http://schemas.microsoft.com/office/drawing/2014/main" id="{37335CED-5741-A27D-845D-A573E052F06F}"/>
              </a:ext>
            </a:extLst>
          </p:cNvPr>
          <p:cNvGrpSpPr/>
          <p:nvPr/>
        </p:nvGrpSpPr>
        <p:grpSpPr>
          <a:xfrm>
            <a:off x="0" y="2554323"/>
            <a:ext cx="5641596" cy="4458873"/>
            <a:chOff x="0" y="2554323"/>
            <a:chExt cx="5641596" cy="4458873"/>
          </a:xfrm>
        </p:grpSpPr>
        <p:pic>
          <p:nvPicPr>
            <p:cNvPr id="31" name="圖片 30" descr="一張含有 桌 的圖片&#10;&#10;自動產生的描述">
              <a:extLst>
                <a:ext uri="{FF2B5EF4-FFF2-40B4-BE49-F238E27FC236}">
                  <a16:creationId xmlns:a16="http://schemas.microsoft.com/office/drawing/2014/main" id="{E75B0A33-BDE6-E48D-66F0-DC9909FDD684}"/>
                </a:ext>
              </a:extLst>
            </p:cNvPr>
            <p:cNvPicPr>
              <a:picLocks noChangeAspect="1"/>
            </p:cNvPicPr>
            <p:nvPr/>
          </p:nvPicPr>
          <p:blipFill rotWithShape="1">
            <a:blip r:embed="rId4">
              <a:duotone>
                <a:prstClr val="black"/>
                <a:schemeClr val="accent6">
                  <a:tint val="45000"/>
                  <a:satMod val="400000"/>
                </a:schemeClr>
              </a:duotone>
            </a:blip>
            <a:srcRect l="1503" r="47971" b="33833"/>
            <a:stretch/>
          </p:blipFill>
          <p:spPr>
            <a:xfrm>
              <a:off x="0" y="2554323"/>
              <a:ext cx="5567679" cy="4303677"/>
            </a:xfrm>
            <a:custGeom>
              <a:avLst/>
              <a:gdLst>
                <a:gd name="connsiteX0" fmla="*/ 0 w 5567679"/>
                <a:gd name="connsiteY0" fmla="*/ 0 h 4303677"/>
                <a:gd name="connsiteX1" fmla="*/ 5437066 w 5567679"/>
                <a:gd name="connsiteY1" fmla="*/ 0 h 4303677"/>
                <a:gd name="connsiteX2" fmla="*/ 4491114 w 5567679"/>
                <a:gd name="connsiteY2" fmla="*/ 4301826 h 4303677"/>
                <a:gd name="connsiteX3" fmla="*/ 5567679 w 5567679"/>
                <a:gd name="connsiteY3" fmla="*/ 4301826 h 4303677"/>
                <a:gd name="connsiteX4" fmla="*/ 5567679 w 5567679"/>
                <a:gd name="connsiteY4" fmla="*/ 4303677 h 4303677"/>
                <a:gd name="connsiteX5" fmla="*/ 0 w 5567679"/>
                <a:gd name="connsiteY5" fmla="*/ 4303677 h 4303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67679" h="4303677">
                  <a:moveTo>
                    <a:pt x="0" y="0"/>
                  </a:moveTo>
                  <a:lnTo>
                    <a:pt x="5437066" y="0"/>
                  </a:lnTo>
                  <a:lnTo>
                    <a:pt x="4491114" y="4301826"/>
                  </a:lnTo>
                  <a:lnTo>
                    <a:pt x="5567679" y="4301826"/>
                  </a:lnTo>
                  <a:lnTo>
                    <a:pt x="5567679" y="4303677"/>
                  </a:lnTo>
                  <a:lnTo>
                    <a:pt x="0" y="4303677"/>
                  </a:lnTo>
                  <a:close/>
                </a:path>
              </a:pathLst>
            </a:custGeom>
            <a:ln>
              <a:solidFill>
                <a:schemeClr val="tx1"/>
              </a:solidFill>
            </a:ln>
          </p:spPr>
        </p:pic>
        <p:sp>
          <p:nvSpPr>
            <p:cNvPr id="2" name="直角三角形 1">
              <a:extLst>
                <a:ext uri="{FF2B5EF4-FFF2-40B4-BE49-F238E27FC236}">
                  <a16:creationId xmlns:a16="http://schemas.microsoft.com/office/drawing/2014/main" id="{8CBB7E8B-0BC3-D392-DCB6-C8350F6D4594}"/>
                </a:ext>
              </a:extLst>
            </p:cNvPr>
            <p:cNvSpPr/>
            <p:nvPr/>
          </p:nvSpPr>
          <p:spPr>
            <a:xfrm flipH="1">
              <a:off x="4416804" y="4848837"/>
              <a:ext cx="1224792" cy="2164359"/>
            </a:xfrm>
            <a:prstGeom prst="r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Tree>
    <p:extLst>
      <p:ext uri="{BB962C8B-B14F-4D97-AF65-F5344CB8AC3E}">
        <p14:creationId xmlns:p14="http://schemas.microsoft.com/office/powerpoint/2010/main" val="332080734"/>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theme/theme1.xml><?xml version="1.0" encoding="utf-8"?>
<a:theme xmlns:a="http://schemas.openxmlformats.org/drawingml/2006/main" name="Office 佈景主題">
  <a:themeElements>
    <a:clrScheme name="Custom 5">
      <a:dk1>
        <a:sysClr val="windowText" lastClr="000000"/>
      </a:dk1>
      <a:lt1>
        <a:sysClr val="window" lastClr="FFFFFF"/>
      </a:lt1>
      <a:dk2>
        <a:srgbClr val="44546A"/>
      </a:dk2>
      <a:lt2>
        <a:srgbClr val="E7E6E6"/>
      </a:lt2>
      <a:accent1>
        <a:srgbClr val="A53F52"/>
      </a:accent1>
      <a:accent2>
        <a:srgbClr val="E99757"/>
      </a:accent2>
      <a:accent3>
        <a:srgbClr val="2F3342"/>
      </a:accent3>
      <a:accent4>
        <a:srgbClr val="2C2153"/>
      </a:accent4>
      <a:accent5>
        <a:srgbClr val="01023B"/>
      </a:accent5>
      <a:accent6>
        <a:srgbClr val="7F7F7F"/>
      </a:accent6>
      <a:hlink>
        <a:srgbClr val="3A3838"/>
      </a:hlink>
      <a:folHlink>
        <a:srgbClr val="D0CECE"/>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50139345_TF55661986_Win32" id="{F2053545-95AB-4321-ABA5-FB93F3F3A557}" vid="{11143FFB-B9F2-43EE-94EC-75054182FEFB}"/>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5BB9993-D5F9-46FA-B2E5-80E3632E982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E3D9F223-918A-45AF-9B53-56AB9E5E2182}">
  <ds:schemaRefs>
    <ds:schemaRef ds:uri="http://purl.org/dc/dcmitype/"/>
    <ds:schemaRef ds:uri="http://purl.org/dc/elements/1.1/"/>
    <ds:schemaRef ds:uri="http://schemas.microsoft.com/office/infopath/2007/PartnerControls"/>
    <ds:schemaRef ds:uri="http://purl.org/dc/terms/"/>
    <ds:schemaRef ds:uri="16c05727-aa75-4e4a-9b5f-8a80a1165891"/>
    <ds:schemaRef ds:uri="http://www.w3.org/XML/1998/namespace"/>
    <ds:schemaRef ds:uri="http://schemas.openxmlformats.org/package/2006/metadata/core-properties"/>
    <ds:schemaRef ds:uri="http://schemas.microsoft.com/office/2006/metadata/properties"/>
    <ds:schemaRef ds:uri="http://schemas.microsoft.com/office/2006/documentManagement/types"/>
    <ds:schemaRef ds:uri="71af3243-3dd4-4a8d-8c0d-dd76da1f02a5"/>
  </ds:schemaRefs>
</ds:datastoreItem>
</file>

<file path=customXml/itemProps3.xml><?xml version="1.0" encoding="utf-8"?>
<ds:datastoreItem xmlns:ds="http://schemas.openxmlformats.org/officeDocument/2006/customXml" ds:itemID="{1B7E2D32-4FDD-4266-880C-17595B80143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{FD8E14CB-E63E-411A-A35E-453A4B887270}tf55661986_win32</Template>
  <TotalTime>2016</TotalTime>
  <Words>4267</Words>
  <Application>Microsoft Office PowerPoint</Application>
  <PresentationFormat>寬螢幕</PresentationFormat>
  <Paragraphs>416</Paragraphs>
  <Slides>28</Slides>
  <Notes>28</Notes>
  <HiddenSlides>0</HiddenSlides>
  <MMClips>0</MMClips>
  <ScaleCrop>false</ScaleCrop>
  <HeadingPairs>
    <vt:vector size="6" baseType="variant">
      <vt:variant>
        <vt:lpstr>使用字型</vt:lpstr>
      </vt:variant>
      <vt:variant>
        <vt:i4>7</vt:i4>
      </vt:variant>
      <vt:variant>
        <vt:lpstr>佈景主題</vt:lpstr>
      </vt:variant>
      <vt:variant>
        <vt:i4>1</vt:i4>
      </vt:variant>
      <vt:variant>
        <vt:lpstr>投影片標題</vt:lpstr>
      </vt:variant>
      <vt:variant>
        <vt:i4>28</vt:i4>
      </vt:variant>
    </vt:vector>
  </HeadingPairs>
  <TitlesOfParts>
    <vt:vector size="36" baseType="lpstr">
      <vt:lpstr>Microsoft JhengHei UI</vt:lpstr>
      <vt:lpstr>Microsoft JhengHei</vt:lpstr>
      <vt:lpstr>新細明體</vt:lpstr>
      <vt:lpstr>Arial</vt:lpstr>
      <vt:lpstr>Bahnschrift</vt:lpstr>
      <vt:lpstr>Calibri</vt:lpstr>
      <vt:lpstr>Wingdings</vt:lpstr>
      <vt:lpstr>Office 佈景主題</vt:lpstr>
      <vt:lpstr>野村投信－第三組專題報告</vt:lpstr>
      <vt:lpstr>目錄</vt:lpstr>
      <vt:lpstr>專案目標</vt:lpstr>
      <vt:lpstr>資料蒐集</vt:lpstr>
      <vt:lpstr>新聞論壇</vt:lpstr>
      <vt:lpstr>PowerPoint 簡報</vt:lpstr>
      <vt:lpstr>PowerPoint 簡報</vt:lpstr>
      <vt:lpstr>PowerPoint 簡報</vt:lpstr>
      <vt:lpstr>PowerPoint 簡報</vt:lpstr>
      <vt:lpstr>PowerPoint 簡報</vt:lpstr>
      <vt:lpstr>客戶分群</vt:lpstr>
      <vt:lpstr>PowerPoint 簡報</vt:lpstr>
      <vt:lpstr>PowerPoint 簡報</vt:lpstr>
      <vt:lpstr>新交易資料</vt:lpstr>
      <vt:lpstr>正負向詞彙定義</vt:lpstr>
      <vt:lpstr>持股名稱整理</vt:lpstr>
      <vt:lpstr>中文斷詞－新聞、論壇資料</vt:lpstr>
      <vt:lpstr>情緒分數</vt:lpstr>
      <vt:lpstr>特徵欄位表格說明</vt:lpstr>
      <vt:lpstr>PowerPoint 簡報</vt:lpstr>
      <vt:lpstr>PowerPoint 簡報</vt:lpstr>
      <vt:lpstr>PowerPoint 簡報</vt:lpstr>
      <vt:lpstr>PowerPoint 簡報</vt:lpstr>
      <vt:lpstr>PowerPoint 簡報</vt:lpstr>
      <vt:lpstr>PowerPoint 簡報</vt:lpstr>
      <vt:lpstr>PowerPoint 簡報</vt:lpstr>
      <vt:lpstr>PowerPoint 簡報</vt:lpstr>
      <vt:lpstr>感謝聆聽</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野村投信－第三組</dc:title>
  <dc:creator>Amy Liao</dc:creator>
  <cp:lastModifiedBy>崇翰 廖崇翰</cp:lastModifiedBy>
  <cp:revision>69</cp:revision>
  <dcterms:created xsi:type="dcterms:W3CDTF">2022-05-13T06:35:43Z</dcterms:created>
  <dcterms:modified xsi:type="dcterms:W3CDTF">2022-06-12T16:24:57Z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